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 id="296"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5" r:id="rId102"/>
    <p:sldId id="357" r:id="rId103"/>
    <p:sldId id="358" r:id="rId104"/>
    <p:sldId id="359" r:id="rId105"/>
    <p:sldId id="360"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0936B9-82CB-4C97-A1E8-15AB0F5A58FA}">
          <p14:sldIdLst>
            <p14:sldId id="256"/>
            <p14:sldId id="257"/>
            <p14:sldId id="258"/>
            <p14:sldId id="259"/>
            <p14:sldId id="260"/>
            <p14:sldId id="261"/>
            <p14:sldId id="262"/>
            <p14:sldId id="263"/>
            <p14:sldId id="264"/>
            <p14:sldId id="265"/>
            <p14:sldId id="266"/>
            <p14:sldId id="267"/>
            <p14:sldId id="268"/>
            <p14:sldId id="269"/>
            <p14:sldId id="271"/>
            <p14:sldId id="270"/>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4"/>
            <p14:sldId id="293"/>
            <p14:sldId id="296"/>
            <p14:sldId id="295"/>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9"/>
            <p14:sldId id="318"/>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5"/>
            <p14:sldId id="357"/>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r Khan" initials="AK" lastIdx="3" clrIdx="0">
    <p:extLst>
      <p:ext uri="{19B8F6BF-5375-455C-9EA6-DF929625EA0E}">
        <p15:presenceInfo xmlns:p15="http://schemas.microsoft.com/office/powerpoint/2012/main" userId="Amir K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11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4CD74-F019-4594-A387-324A95BC2E4B}" type="datetimeFigureOut">
              <a:rPr lang="en-US" smtClean="0"/>
              <a:t>4/3/2018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924AE-974B-43D1-9351-6CEF1211D2F2}" type="slidenum">
              <a:rPr lang="en-US" smtClean="0"/>
              <a:t>‹#›</a:t>
            </a:fld>
            <a:endParaRPr lang="en-US"/>
          </a:p>
        </p:txBody>
      </p:sp>
    </p:spTree>
    <p:extLst>
      <p:ext uri="{BB962C8B-B14F-4D97-AF65-F5344CB8AC3E}">
        <p14:creationId xmlns:p14="http://schemas.microsoft.com/office/powerpoint/2010/main" val="64619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aws.amazon.com/about-aws/global-infrastructure/"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console.aws.amazon.com/console/hom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docs.aws.amazon.com/AmazonCloudWatch/latest/monitoring/monitor_estimated_charges_with_cloudwatch.html"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uk.businessinsider.com/salary-survey-indicates-employers-prize-amazon-aws-certifications-2017-8?r=US&amp;IR=T"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blogs/aws/author/jbarr/" TargetMode="External"/><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docs.aws.amazon.com/AmazonS3/latest/dev/ObjectVersioning.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file:///C:\Users\General\Desktop\AWS_Certified_Solutions_Architect_Associate_Feb_2018_%20Exam_Guide_v1.5.2.pdf" TargetMode="External"/><Relationship Id="rId2" Type="http://schemas.openxmlformats.org/officeDocument/2006/relationships/hyperlink" Target="https://aws.amazon.com/certification/certified-solutions-architect-associate/"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3F9F3-24C3-4122-ABCC-4C8416D0684F}"/>
              </a:ext>
            </a:extLst>
          </p:cNvPr>
          <p:cNvPicPr>
            <a:picLocks noChangeAspect="1"/>
          </p:cNvPicPr>
          <p:nvPr/>
        </p:nvPicPr>
        <p:blipFill>
          <a:blip r:embed="rId3"/>
          <a:stretch>
            <a:fillRect/>
          </a:stretch>
        </p:blipFill>
        <p:spPr>
          <a:xfrm>
            <a:off x="643854" y="703489"/>
            <a:ext cx="5450557" cy="5450557"/>
          </a:xfrm>
          <a:prstGeom prst="rect">
            <a:avLst/>
          </a:prstGeom>
          <a:effectLst/>
        </p:spPr>
      </p:pic>
      <p:sp>
        <p:nvSpPr>
          <p:cNvPr id="2" name="Title 1">
            <a:extLst>
              <a:ext uri="{FF2B5EF4-FFF2-40B4-BE49-F238E27FC236}">
                <a16:creationId xmlns:a16="http://schemas.microsoft.com/office/drawing/2014/main" id="{4F2BC258-36CE-4A17-94B2-F85DBC549737}"/>
              </a:ext>
            </a:extLst>
          </p:cNvPr>
          <p:cNvSpPr>
            <a:spLocks noGrp="1"/>
          </p:cNvSpPr>
          <p:nvPr>
            <p:ph type="ctrTitle"/>
          </p:nvPr>
        </p:nvSpPr>
        <p:spPr>
          <a:xfrm>
            <a:off x="6683829" y="1447800"/>
            <a:ext cx="4397828" cy="3329581"/>
          </a:xfrm>
        </p:spPr>
        <p:txBody>
          <a:bodyPr>
            <a:normAutofit/>
          </a:bodyPr>
          <a:lstStyle/>
          <a:p>
            <a:r>
              <a:rPr lang="en-US" sz="6000"/>
              <a:t>AWS- Solutions Architect</a:t>
            </a:r>
          </a:p>
        </p:txBody>
      </p:sp>
      <p:sp>
        <p:nvSpPr>
          <p:cNvPr id="3" name="Subtitle 2">
            <a:extLst>
              <a:ext uri="{FF2B5EF4-FFF2-40B4-BE49-F238E27FC236}">
                <a16:creationId xmlns:a16="http://schemas.microsoft.com/office/drawing/2014/main" id="{772FBC09-54D5-4FFB-8DAC-CC2395184638}"/>
              </a:ext>
            </a:extLst>
          </p:cNvPr>
          <p:cNvSpPr>
            <a:spLocks noGrp="1"/>
          </p:cNvSpPr>
          <p:nvPr>
            <p:ph type="subTitle" idx="1"/>
          </p:nvPr>
        </p:nvSpPr>
        <p:spPr>
          <a:xfrm>
            <a:off x="6683829" y="4777380"/>
            <a:ext cx="4397828" cy="861420"/>
          </a:xfrm>
        </p:spPr>
        <p:txBody>
          <a:bodyPr>
            <a:normAutofit/>
          </a:bodyPr>
          <a:lstStyle/>
          <a:p>
            <a:endParaRPr lang="en-US"/>
          </a:p>
          <a:p>
            <a:r>
              <a:rPr lang="en-US"/>
              <a:t>Presenter :- amir Khan</a:t>
            </a:r>
            <a:endParaRPr lang="en-US" dirty="0"/>
          </a:p>
        </p:txBody>
      </p:sp>
    </p:spTree>
    <p:extLst>
      <p:ext uri="{BB962C8B-B14F-4D97-AF65-F5344CB8AC3E}">
        <p14:creationId xmlns:p14="http://schemas.microsoft.com/office/powerpoint/2010/main" val="2797468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Gartner’s Magic Quadrant for CC</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543616"/>
            <a:ext cx="10244726" cy="369332"/>
          </a:xfrm>
          <a:prstGeom prst="rect">
            <a:avLst/>
          </a:prstGeom>
        </p:spPr>
        <p:txBody>
          <a:bodyPr wrap="square">
            <a:spAutoFit/>
          </a:bodyPr>
          <a:lstStyle/>
          <a:p>
            <a:pPr marL="342900" indent="-342900">
              <a:buFont typeface="Arial" panose="020B0604020202020204" pitchFamily="34" charset="0"/>
              <a:buChar char="•"/>
            </a:pPr>
            <a:r>
              <a:rPr lang="en-US" dirty="0"/>
              <a:t>AWS was named as the leader for the 6</a:t>
            </a:r>
            <a:r>
              <a:rPr lang="en-US" baseline="30000" dirty="0"/>
              <a:t>th</a:t>
            </a:r>
            <a:r>
              <a:rPr lang="en-US" dirty="0"/>
              <a:t> consecutive year in 2016</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6" y="1932172"/>
            <a:ext cx="7735702" cy="369332"/>
          </a:xfrm>
          <a:prstGeom prst="rect">
            <a:avLst/>
          </a:prstGeom>
        </p:spPr>
        <p:txBody>
          <a:bodyPr wrap="square">
            <a:spAutoFit/>
          </a:bodyPr>
          <a:lstStyle/>
          <a:p>
            <a:pPr marL="285750" indent="-285750">
              <a:buFont typeface="Arial" panose="020B0604020202020204" pitchFamily="34" charset="0"/>
              <a:buChar char="•"/>
            </a:pPr>
            <a:r>
              <a:rPr lang="en-US" dirty="0"/>
              <a:t>In June 2017 AWS was named as one of the leaders again</a:t>
            </a:r>
          </a:p>
        </p:txBody>
      </p:sp>
      <p:pic>
        <p:nvPicPr>
          <p:cNvPr id="5" name="Picture 4">
            <a:extLst>
              <a:ext uri="{FF2B5EF4-FFF2-40B4-BE49-F238E27FC236}">
                <a16:creationId xmlns:a16="http://schemas.microsoft.com/office/drawing/2014/main" id="{44F8C1E8-0EBC-4B36-B849-09A170A4F4FC}"/>
              </a:ext>
            </a:extLst>
          </p:cNvPr>
          <p:cNvPicPr>
            <a:picLocks noChangeAspect="1"/>
          </p:cNvPicPr>
          <p:nvPr/>
        </p:nvPicPr>
        <p:blipFill>
          <a:blip r:embed="rId2"/>
          <a:stretch>
            <a:fillRect/>
          </a:stretch>
        </p:blipFill>
        <p:spPr>
          <a:xfrm>
            <a:off x="1449658" y="2580285"/>
            <a:ext cx="9032488" cy="4053576"/>
          </a:xfrm>
          <a:prstGeom prst="rect">
            <a:avLst/>
          </a:prstGeom>
        </p:spPr>
      </p:pic>
    </p:spTree>
    <p:extLst>
      <p:ext uri="{BB962C8B-B14F-4D97-AF65-F5344CB8AC3E}">
        <p14:creationId xmlns:p14="http://schemas.microsoft.com/office/powerpoint/2010/main" val="28403681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 Edge</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787019"/>
            <a:ext cx="9240644" cy="1200329"/>
          </a:xfrm>
          <a:prstGeom prst="rect">
            <a:avLst/>
          </a:prstGeom>
        </p:spPr>
        <p:txBody>
          <a:bodyPr wrap="square">
            <a:spAutoFit/>
          </a:bodyPr>
          <a:lstStyle/>
          <a:p>
            <a:endParaRPr lang="en-US" dirty="0"/>
          </a:p>
          <a:p>
            <a:r>
              <a:rPr lang="en-US" dirty="0"/>
              <a:t>Snowball edge is same as a normal snowball but it comes with compute capacity. So you can export data and can run computing on that data. It's like a small portable DC that you can get</a:t>
            </a:r>
          </a:p>
        </p:txBody>
      </p:sp>
      <p:pic>
        <p:nvPicPr>
          <p:cNvPr id="6" name="Picture 5">
            <a:extLst>
              <a:ext uri="{FF2B5EF4-FFF2-40B4-BE49-F238E27FC236}">
                <a16:creationId xmlns:a16="http://schemas.microsoft.com/office/drawing/2014/main" id="{112AE911-86EF-421F-A3FD-94CD93F6D509}"/>
              </a:ext>
            </a:extLst>
          </p:cNvPr>
          <p:cNvPicPr>
            <a:picLocks noChangeAspect="1"/>
          </p:cNvPicPr>
          <p:nvPr/>
        </p:nvPicPr>
        <p:blipFill>
          <a:blip r:embed="rId2"/>
          <a:stretch>
            <a:fillRect/>
          </a:stretch>
        </p:blipFill>
        <p:spPr>
          <a:xfrm>
            <a:off x="1912282" y="2987348"/>
            <a:ext cx="8486775" cy="3473420"/>
          </a:xfrm>
          <a:prstGeom prst="rect">
            <a:avLst/>
          </a:prstGeom>
        </p:spPr>
      </p:pic>
    </p:spTree>
    <p:extLst>
      <p:ext uri="{BB962C8B-B14F-4D97-AF65-F5344CB8AC3E}">
        <p14:creationId xmlns:p14="http://schemas.microsoft.com/office/powerpoint/2010/main" val="2622383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Snowmobile</a:t>
            </a:r>
          </a:p>
        </p:txBody>
      </p:sp>
      <p:pic>
        <p:nvPicPr>
          <p:cNvPr id="9" name="Picture 8">
            <a:extLst>
              <a:ext uri="{FF2B5EF4-FFF2-40B4-BE49-F238E27FC236}">
                <a16:creationId xmlns:a16="http://schemas.microsoft.com/office/drawing/2014/main" id="{4207CE34-92C3-47D3-AA71-563B3966F76A}"/>
              </a:ext>
            </a:extLst>
          </p:cNvPr>
          <p:cNvPicPr>
            <a:picLocks noChangeAspect="1"/>
          </p:cNvPicPr>
          <p:nvPr/>
        </p:nvPicPr>
        <p:blipFill>
          <a:blip r:embed="rId2"/>
          <a:stretch>
            <a:fillRect/>
          </a:stretch>
        </p:blipFill>
        <p:spPr>
          <a:xfrm>
            <a:off x="2173700" y="1812945"/>
            <a:ext cx="7360502" cy="3484947"/>
          </a:xfrm>
          <a:prstGeom prst="rect">
            <a:avLst/>
          </a:prstGeom>
        </p:spPr>
      </p:pic>
      <p:sp>
        <p:nvSpPr>
          <p:cNvPr id="10" name="Rectangle 9">
            <a:extLst>
              <a:ext uri="{FF2B5EF4-FFF2-40B4-BE49-F238E27FC236}">
                <a16:creationId xmlns:a16="http://schemas.microsoft.com/office/drawing/2014/main" id="{369B894D-A486-4284-A8FB-D36E1AACF9EA}"/>
              </a:ext>
            </a:extLst>
          </p:cNvPr>
          <p:cNvSpPr/>
          <p:nvPr/>
        </p:nvSpPr>
        <p:spPr>
          <a:xfrm>
            <a:off x="371706" y="5328670"/>
            <a:ext cx="10623395" cy="646331"/>
          </a:xfrm>
          <a:prstGeom prst="rect">
            <a:avLst/>
          </a:prstGeom>
        </p:spPr>
        <p:txBody>
          <a:bodyPr wrap="square">
            <a:spAutoFit/>
          </a:bodyPr>
          <a:lstStyle/>
          <a:p>
            <a:r>
              <a:rPr lang="en-US" dirty="0"/>
              <a:t>Note :- if you are exporting data from glacier you would have to first </a:t>
            </a:r>
            <a:r>
              <a:rPr lang="en-US" dirty="0" err="1"/>
              <a:t>retreive</a:t>
            </a:r>
            <a:r>
              <a:rPr lang="en-US" dirty="0"/>
              <a:t> that and then after that you can move the data to the snowball</a:t>
            </a:r>
          </a:p>
        </p:txBody>
      </p:sp>
      <p:sp>
        <p:nvSpPr>
          <p:cNvPr id="11" name="Rectangle 10">
            <a:extLst>
              <a:ext uri="{FF2B5EF4-FFF2-40B4-BE49-F238E27FC236}">
                <a16:creationId xmlns:a16="http://schemas.microsoft.com/office/drawing/2014/main" id="{CF91C800-565E-4CEF-84EB-8A7DAFC14D95}"/>
              </a:ext>
            </a:extLst>
          </p:cNvPr>
          <p:cNvSpPr/>
          <p:nvPr/>
        </p:nvSpPr>
        <p:spPr>
          <a:xfrm>
            <a:off x="371706" y="5975001"/>
            <a:ext cx="6311343" cy="369332"/>
          </a:xfrm>
          <a:prstGeom prst="rect">
            <a:avLst/>
          </a:prstGeom>
        </p:spPr>
        <p:txBody>
          <a:bodyPr wrap="none">
            <a:spAutoFit/>
          </a:bodyPr>
          <a:lstStyle/>
          <a:p>
            <a:r>
              <a:rPr lang="en-US" dirty="0"/>
              <a:t>Note :- Snowball comes under migration in the console</a:t>
            </a:r>
          </a:p>
        </p:txBody>
      </p:sp>
    </p:spTree>
    <p:extLst>
      <p:ext uri="{BB962C8B-B14F-4D97-AF65-F5344CB8AC3E}">
        <p14:creationId xmlns:p14="http://schemas.microsoft.com/office/powerpoint/2010/main" val="1824732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Snowball-Key points</a:t>
            </a:r>
          </a:p>
        </p:txBody>
      </p:sp>
      <p:sp>
        <p:nvSpPr>
          <p:cNvPr id="3" name="Rectangle 2">
            <a:extLst>
              <a:ext uri="{FF2B5EF4-FFF2-40B4-BE49-F238E27FC236}">
                <a16:creationId xmlns:a16="http://schemas.microsoft.com/office/drawing/2014/main" id="{1EE7D4D5-C84D-4219-BE4C-21030F5317C4}"/>
              </a:ext>
            </a:extLst>
          </p:cNvPr>
          <p:cNvSpPr/>
          <p:nvPr/>
        </p:nvSpPr>
        <p:spPr>
          <a:xfrm>
            <a:off x="1308846" y="1812945"/>
            <a:ext cx="10444539" cy="369332"/>
          </a:xfrm>
          <a:prstGeom prst="rect">
            <a:avLst/>
          </a:prstGeom>
        </p:spPr>
        <p:txBody>
          <a:bodyPr wrap="square">
            <a:spAutoFit/>
          </a:bodyPr>
          <a:lstStyle/>
          <a:p>
            <a:pPr marL="285750" indent="-285750">
              <a:buFont typeface="Arial" panose="020B0604020202020204" pitchFamily="34" charset="0"/>
              <a:buChar char="•"/>
            </a:pPr>
            <a:r>
              <a:rPr lang="en-US" dirty="0"/>
              <a:t>While creating your job you need to setup your s3 bucket and setup all the basic details</a:t>
            </a:r>
          </a:p>
        </p:txBody>
      </p:sp>
      <p:sp>
        <p:nvSpPr>
          <p:cNvPr id="4" name="Rectangle 3">
            <a:extLst>
              <a:ext uri="{FF2B5EF4-FFF2-40B4-BE49-F238E27FC236}">
                <a16:creationId xmlns:a16="http://schemas.microsoft.com/office/drawing/2014/main" id="{82B2DBF0-6DBB-459A-BBA3-3B3BB7BB8DD2}"/>
              </a:ext>
            </a:extLst>
          </p:cNvPr>
          <p:cNvSpPr/>
          <p:nvPr/>
        </p:nvSpPr>
        <p:spPr>
          <a:xfrm>
            <a:off x="1308410" y="2155051"/>
            <a:ext cx="9385610" cy="369332"/>
          </a:xfrm>
          <a:prstGeom prst="rect">
            <a:avLst/>
          </a:prstGeom>
        </p:spPr>
        <p:txBody>
          <a:bodyPr wrap="square">
            <a:spAutoFit/>
          </a:bodyPr>
          <a:lstStyle/>
          <a:p>
            <a:pPr marL="285750" indent="-285750">
              <a:buFont typeface="Arial" panose="020B0604020202020204" pitchFamily="34" charset="0"/>
              <a:buChar char="•"/>
            </a:pPr>
            <a:r>
              <a:rPr lang="en-US" dirty="0"/>
              <a:t>You would need the snowball client in order to interact with the snowball</a:t>
            </a:r>
          </a:p>
        </p:txBody>
      </p:sp>
      <p:sp>
        <p:nvSpPr>
          <p:cNvPr id="5" name="Rectangle 4">
            <a:extLst>
              <a:ext uri="{FF2B5EF4-FFF2-40B4-BE49-F238E27FC236}">
                <a16:creationId xmlns:a16="http://schemas.microsoft.com/office/drawing/2014/main" id="{DBEB740C-9950-4D30-9A81-9D70C3F184C6}"/>
              </a:ext>
            </a:extLst>
          </p:cNvPr>
          <p:cNvSpPr/>
          <p:nvPr/>
        </p:nvSpPr>
        <p:spPr>
          <a:xfrm>
            <a:off x="1308410" y="2490054"/>
            <a:ext cx="8902516" cy="369332"/>
          </a:xfrm>
          <a:prstGeom prst="rect">
            <a:avLst/>
          </a:prstGeom>
        </p:spPr>
        <p:txBody>
          <a:bodyPr wrap="square">
            <a:spAutoFit/>
          </a:bodyPr>
          <a:lstStyle/>
          <a:p>
            <a:pPr marL="285750" indent="-285750">
              <a:buFont typeface="Arial" panose="020B0604020202020204" pitchFamily="34" charset="0"/>
              <a:buChar char="•"/>
            </a:pPr>
            <a:r>
              <a:rPr lang="en-US" dirty="0"/>
              <a:t>In order to connect to snowball we would need the credentials</a:t>
            </a:r>
          </a:p>
        </p:txBody>
      </p:sp>
      <p:sp>
        <p:nvSpPr>
          <p:cNvPr id="6" name="Rectangle 5">
            <a:extLst>
              <a:ext uri="{FF2B5EF4-FFF2-40B4-BE49-F238E27FC236}">
                <a16:creationId xmlns:a16="http://schemas.microsoft.com/office/drawing/2014/main" id="{CF93FB8A-3E4A-4261-A5CD-242B3E1611A7}"/>
              </a:ext>
            </a:extLst>
          </p:cNvPr>
          <p:cNvSpPr/>
          <p:nvPr/>
        </p:nvSpPr>
        <p:spPr>
          <a:xfrm>
            <a:off x="1308410" y="2866489"/>
            <a:ext cx="10734907" cy="2031325"/>
          </a:xfrm>
          <a:prstGeom prst="rect">
            <a:avLst/>
          </a:prstGeom>
        </p:spPr>
        <p:txBody>
          <a:bodyPr wrap="square">
            <a:spAutoFit/>
          </a:bodyPr>
          <a:lstStyle/>
          <a:p>
            <a:pPr marL="285750" indent="-285750">
              <a:buFont typeface="Arial" panose="020B0604020202020204" pitchFamily="34" charset="0"/>
              <a:buChar char="•"/>
            </a:pPr>
            <a:r>
              <a:rPr lang="en-US" dirty="0"/>
              <a:t>we get the credentials from the job</a:t>
            </a:r>
          </a:p>
          <a:p>
            <a:pPr marL="285750" indent="-285750">
              <a:buFont typeface="Arial" panose="020B0604020202020204" pitchFamily="34" charset="0"/>
              <a:buChar char="•"/>
            </a:pPr>
            <a:r>
              <a:rPr lang="en-US" dirty="0"/>
              <a:t>you get unlock code and get a manifest file in the credentials section</a:t>
            </a:r>
          </a:p>
          <a:p>
            <a:pPr marL="285750" indent="-285750">
              <a:buFont typeface="Arial" panose="020B0604020202020204" pitchFamily="34" charset="0"/>
              <a:buChar char="•"/>
            </a:pPr>
            <a:r>
              <a:rPr lang="en-US" dirty="0"/>
              <a:t>To start snowball </a:t>
            </a:r>
            <a:r>
              <a:rPr lang="en-US" dirty="0">
                <a:sym typeface="Wingdings" panose="05000000000000000000" pitchFamily="2" charset="2"/>
              </a:rPr>
              <a:t> ./snowball start -</a:t>
            </a:r>
            <a:r>
              <a:rPr lang="en-US" dirty="0" err="1">
                <a:sym typeface="Wingdings" panose="05000000000000000000" pitchFamily="2" charset="2"/>
              </a:rPr>
              <a:t>i</a:t>
            </a:r>
            <a:r>
              <a:rPr lang="en-US" dirty="0">
                <a:sym typeface="Wingdings" panose="05000000000000000000" pitchFamily="2" charset="2"/>
              </a:rPr>
              <a:t> &lt;IP Address of Snowball&gt; -m &lt;manifest file&gt; -u &lt;Unlock code&gt;</a:t>
            </a:r>
          </a:p>
          <a:p>
            <a:pPr marL="285750" indent="-285750">
              <a:buFont typeface="Arial" panose="020B0604020202020204" pitchFamily="34" charset="0"/>
              <a:buChar char="•"/>
            </a:pPr>
            <a:r>
              <a:rPr lang="en-US" dirty="0"/>
              <a:t>To copy the content </a:t>
            </a:r>
            <a:r>
              <a:rPr lang="en-US" dirty="0">
                <a:sym typeface="Wingdings" panose="05000000000000000000" pitchFamily="2" charset="2"/>
              </a:rPr>
              <a:t> ./snowball </a:t>
            </a:r>
            <a:r>
              <a:rPr lang="en-US" dirty="0" err="1">
                <a:sym typeface="Wingdings" panose="05000000000000000000" pitchFamily="2" charset="2"/>
              </a:rPr>
              <a:t>cp</a:t>
            </a:r>
            <a:r>
              <a:rPr lang="en-US" dirty="0">
                <a:sym typeface="Wingdings" panose="05000000000000000000" pitchFamily="2" charset="2"/>
              </a:rPr>
              <a:t> &lt;filename&gt; &lt;s3://bucket_name that you have defined in the job&gt;</a:t>
            </a:r>
            <a:endParaRPr lang="en-US" dirty="0"/>
          </a:p>
          <a:p>
            <a:r>
              <a:rPr lang="en-US" dirty="0"/>
              <a:t> </a:t>
            </a:r>
          </a:p>
        </p:txBody>
      </p:sp>
    </p:spTree>
    <p:extLst>
      <p:ext uri="{BB962C8B-B14F-4D97-AF65-F5344CB8AC3E}">
        <p14:creationId xmlns:p14="http://schemas.microsoft.com/office/powerpoint/2010/main" val="1764189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Transfer acceleration</a:t>
            </a:r>
          </a:p>
        </p:txBody>
      </p:sp>
      <p:pic>
        <p:nvPicPr>
          <p:cNvPr id="8" name="Picture 7">
            <a:extLst>
              <a:ext uri="{FF2B5EF4-FFF2-40B4-BE49-F238E27FC236}">
                <a16:creationId xmlns:a16="http://schemas.microsoft.com/office/drawing/2014/main" id="{EF1A056F-99C4-4394-92F7-EC880F7CC956}"/>
              </a:ext>
            </a:extLst>
          </p:cNvPr>
          <p:cNvPicPr>
            <a:picLocks noChangeAspect="1"/>
          </p:cNvPicPr>
          <p:nvPr/>
        </p:nvPicPr>
        <p:blipFill>
          <a:blip r:embed="rId2"/>
          <a:stretch>
            <a:fillRect/>
          </a:stretch>
        </p:blipFill>
        <p:spPr>
          <a:xfrm>
            <a:off x="1817648" y="1812945"/>
            <a:ext cx="9677283" cy="2572447"/>
          </a:xfrm>
          <a:prstGeom prst="rect">
            <a:avLst/>
          </a:prstGeom>
        </p:spPr>
      </p:pic>
      <p:sp>
        <p:nvSpPr>
          <p:cNvPr id="9" name="Rectangle 8">
            <a:extLst>
              <a:ext uri="{FF2B5EF4-FFF2-40B4-BE49-F238E27FC236}">
                <a16:creationId xmlns:a16="http://schemas.microsoft.com/office/drawing/2014/main" id="{0E1AAE6D-B830-44BB-B1B3-FF4B0EDFE3B4}"/>
              </a:ext>
            </a:extLst>
          </p:cNvPr>
          <p:cNvSpPr/>
          <p:nvPr/>
        </p:nvSpPr>
        <p:spPr>
          <a:xfrm>
            <a:off x="1547712" y="4508503"/>
            <a:ext cx="1622560" cy="369332"/>
          </a:xfrm>
          <a:prstGeom prst="rect">
            <a:avLst/>
          </a:prstGeom>
        </p:spPr>
        <p:txBody>
          <a:bodyPr wrap="none">
            <a:spAutoFit/>
          </a:bodyPr>
          <a:lstStyle/>
          <a:p>
            <a:r>
              <a:rPr lang="en-US" dirty="0"/>
              <a:t>URL looks like</a:t>
            </a:r>
          </a:p>
        </p:txBody>
      </p:sp>
      <p:sp>
        <p:nvSpPr>
          <p:cNvPr id="10" name="Rectangle 9">
            <a:extLst>
              <a:ext uri="{FF2B5EF4-FFF2-40B4-BE49-F238E27FC236}">
                <a16:creationId xmlns:a16="http://schemas.microsoft.com/office/drawing/2014/main" id="{C31FC3EB-205D-470C-8206-000AA70B1A9B}"/>
              </a:ext>
            </a:extLst>
          </p:cNvPr>
          <p:cNvSpPr/>
          <p:nvPr/>
        </p:nvSpPr>
        <p:spPr>
          <a:xfrm>
            <a:off x="2535441" y="4877835"/>
            <a:ext cx="5113900" cy="369332"/>
          </a:xfrm>
          <a:prstGeom prst="rect">
            <a:avLst/>
          </a:prstGeom>
        </p:spPr>
        <p:txBody>
          <a:bodyPr wrap="none">
            <a:spAutoFit/>
          </a:bodyPr>
          <a:lstStyle/>
          <a:p>
            <a:r>
              <a:rPr lang="en-US" dirty="0"/>
              <a:t>bucketname.s3-acelerate.amazonaws.com</a:t>
            </a:r>
          </a:p>
        </p:txBody>
      </p:sp>
      <p:sp>
        <p:nvSpPr>
          <p:cNvPr id="14" name="Rectangle 13">
            <a:extLst>
              <a:ext uri="{FF2B5EF4-FFF2-40B4-BE49-F238E27FC236}">
                <a16:creationId xmlns:a16="http://schemas.microsoft.com/office/drawing/2014/main" id="{518935BF-BD0F-4135-8B8B-C8509F328B10}"/>
              </a:ext>
            </a:extLst>
          </p:cNvPr>
          <p:cNvSpPr/>
          <p:nvPr/>
        </p:nvSpPr>
        <p:spPr>
          <a:xfrm>
            <a:off x="1553340" y="5370278"/>
            <a:ext cx="8683479" cy="369332"/>
          </a:xfrm>
          <a:prstGeom prst="rect">
            <a:avLst/>
          </a:prstGeom>
        </p:spPr>
        <p:txBody>
          <a:bodyPr wrap="square">
            <a:spAutoFit/>
          </a:bodyPr>
          <a:lstStyle/>
          <a:p>
            <a:r>
              <a:rPr lang="en-US" dirty="0"/>
              <a:t>In order to enable it you have to do it in the properties of the bucket level</a:t>
            </a:r>
          </a:p>
        </p:txBody>
      </p:sp>
      <p:sp>
        <p:nvSpPr>
          <p:cNvPr id="15" name="Rectangle 14">
            <a:extLst>
              <a:ext uri="{FF2B5EF4-FFF2-40B4-BE49-F238E27FC236}">
                <a16:creationId xmlns:a16="http://schemas.microsoft.com/office/drawing/2014/main" id="{1F5C3A40-320B-4902-946E-43A487421410}"/>
              </a:ext>
            </a:extLst>
          </p:cNvPr>
          <p:cNvSpPr/>
          <p:nvPr/>
        </p:nvSpPr>
        <p:spPr>
          <a:xfrm>
            <a:off x="1547712" y="5739610"/>
            <a:ext cx="6135013" cy="369332"/>
          </a:xfrm>
          <a:prstGeom prst="rect">
            <a:avLst/>
          </a:prstGeom>
        </p:spPr>
        <p:txBody>
          <a:bodyPr wrap="none">
            <a:spAutoFit/>
          </a:bodyPr>
          <a:lstStyle/>
          <a:p>
            <a:r>
              <a:rPr lang="en-US" dirty="0"/>
              <a:t>Transfer acceleration leverage amazon CDN network</a:t>
            </a:r>
          </a:p>
        </p:txBody>
      </p:sp>
    </p:spTree>
    <p:extLst>
      <p:ext uri="{BB962C8B-B14F-4D97-AF65-F5344CB8AC3E}">
        <p14:creationId xmlns:p14="http://schemas.microsoft.com/office/powerpoint/2010/main" val="3127551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Create a Static website from S3</a:t>
            </a:r>
          </a:p>
        </p:txBody>
      </p:sp>
      <p:sp>
        <p:nvSpPr>
          <p:cNvPr id="9" name="Rectangle 8">
            <a:extLst>
              <a:ext uri="{FF2B5EF4-FFF2-40B4-BE49-F238E27FC236}">
                <a16:creationId xmlns:a16="http://schemas.microsoft.com/office/drawing/2014/main" id="{0E1AAE6D-B830-44BB-B1B3-FF4B0EDFE3B4}"/>
              </a:ext>
            </a:extLst>
          </p:cNvPr>
          <p:cNvSpPr/>
          <p:nvPr/>
        </p:nvSpPr>
        <p:spPr>
          <a:xfrm>
            <a:off x="1642945" y="2262975"/>
            <a:ext cx="2196435" cy="369332"/>
          </a:xfrm>
          <a:prstGeom prst="rect">
            <a:avLst/>
          </a:prstGeom>
        </p:spPr>
        <p:txBody>
          <a:bodyPr wrap="none">
            <a:spAutoFit/>
          </a:bodyPr>
          <a:lstStyle/>
          <a:p>
            <a:r>
              <a:rPr lang="en-US" dirty="0"/>
              <a:t>Syntax for website</a:t>
            </a:r>
          </a:p>
        </p:txBody>
      </p:sp>
      <p:sp>
        <p:nvSpPr>
          <p:cNvPr id="10" name="Rectangle 9">
            <a:extLst>
              <a:ext uri="{FF2B5EF4-FFF2-40B4-BE49-F238E27FC236}">
                <a16:creationId xmlns:a16="http://schemas.microsoft.com/office/drawing/2014/main" id="{C31FC3EB-205D-470C-8206-000AA70B1A9B}"/>
              </a:ext>
            </a:extLst>
          </p:cNvPr>
          <p:cNvSpPr/>
          <p:nvPr/>
        </p:nvSpPr>
        <p:spPr>
          <a:xfrm>
            <a:off x="2534389" y="2632307"/>
            <a:ext cx="5963492" cy="369332"/>
          </a:xfrm>
          <a:prstGeom prst="rect">
            <a:avLst/>
          </a:prstGeom>
        </p:spPr>
        <p:txBody>
          <a:bodyPr wrap="none">
            <a:spAutoFit/>
          </a:bodyPr>
          <a:lstStyle/>
          <a:p>
            <a:r>
              <a:rPr lang="en-US" dirty="0"/>
              <a:t>$Bucketname.s3-website-$Region.amazonaws.com</a:t>
            </a:r>
          </a:p>
        </p:txBody>
      </p:sp>
      <p:sp>
        <p:nvSpPr>
          <p:cNvPr id="3" name="Rectangle 2">
            <a:extLst>
              <a:ext uri="{FF2B5EF4-FFF2-40B4-BE49-F238E27FC236}">
                <a16:creationId xmlns:a16="http://schemas.microsoft.com/office/drawing/2014/main" id="{8830C8E9-3FE6-4D67-A17A-FBFB97931FD5}"/>
              </a:ext>
            </a:extLst>
          </p:cNvPr>
          <p:cNvSpPr/>
          <p:nvPr/>
        </p:nvSpPr>
        <p:spPr>
          <a:xfrm>
            <a:off x="111120" y="5934670"/>
            <a:ext cx="11976801" cy="923330"/>
          </a:xfrm>
          <a:prstGeom prst="rect">
            <a:avLst/>
          </a:prstGeom>
        </p:spPr>
        <p:txBody>
          <a:bodyPr wrap="square">
            <a:spAutoFit/>
          </a:bodyPr>
          <a:lstStyle/>
          <a:p>
            <a:r>
              <a:rPr lang="en-US" dirty="0"/>
              <a:t>Note :- if you plan to use route53 with s3 and you have the domain and wants to use that domain name with S3 make sure your bucket name is exactly the same as your first level domain name. Domain name amir.com can be pointed to bucket name </a:t>
            </a:r>
            <a:r>
              <a:rPr lang="en-US" dirty="0" err="1"/>
              <a:t>amir</a:t>
            </a:r>
            <a:endParaRPr lang="en-US" dirty="0"/>
          </a:p>
        </p:txBody>
      </p:sp>
      <p:sp>
        <p:nvSpPr>
          <p:cNvPr id="4" name="Rectangle 3">
            <a:extLst>
              <a:ext uri="{FF2B5EF4-FFF2-40B4-BE49-F238E27FC236}">
                <a16:creationId xmlns:a16="http://schemas.microsoft.com/office/drawing/2014/main" id="{5FDA4605-52DD-4136-822C-8793F3902958}"/>
              </a:ext>
            </a:extLst>
          </p:cNvPr>
          <p:cNvSpPr/>
          <p:nvPr/>
        </p:nvSpPr>
        <p:spPr>
          <a:xfrm>
            <a:off x="1642945" y="1833531"/>
            <a:ext cx="7746381" cy="369332"/>
          </a:xfrm>
          <a:prstGeom prst="rect">
            <a:avLst/>
          </a:prstGeom>
        </p:spPr>
        <p:txBody>
          <a:bodyPr wrap="square">
            <a:spAutoFit/>
          </a:bodyPr>
          <a:lstStyle/>
          <a:p>
            <a:r>
              <a:rPr lang="en-US" dirty="0"/>
              <a:t>From the bucket properties we can select static website hosting</a:t>
            </a:r>
          </a:p>
        </p:txBody>
      </p:sp>
      <p:sp>
        <p:nvSpPr>
          <p:cNvPr id="5" name="Rectangle 4">
            <a:extLst>
              <a:ext uri="{FF2B5EF4-FFF2-40B4-BE49-F238E27FC236}">
                <a16:creationId xmlns:a16="http://schemas.microsoft.com/office/drawing/2014/main" id="{E75407AD-8911-48B3-9CE4-A91C9E178C6D}"/>
              </a:ext>
            </a:extLst>
          </p:cNvPr>
          <p:cNvSpPr/>
          <p:nvPr/>
        </p:nvSpPr>
        <p:spPr>
          <a:xfrm>
            <a:off x="1657456" y="3068581"/>
            <a:ext cx="7731869" cy="369332"/>
          </a:xfrm>
          <a:prstGeom prst="rect">
            <a:avLst/>
          </a:prstGeom>
        </p:spPr>
        <p:txBody>
          <a:bodyPr wrap="square">
            <a:spAutoFit/>
          </a:bodyPr>
          <a:lstStyle/>
          <a:p>
            <a:r>
              <a:rPr lang="en-US" dirty="0"/>
              <a:t>Also make the object public else people won't be able to access it</a:t>
            </a:r>
          </a:p>
        </p:txBody>
      </p:sp>
      <p:sp>
        <p:nvSpPr>
          <p:cNvPr id="6" name="Rectangle 5">
            <a:extLst>
              <a:ext uri="{FF2B5EF4-FFF2-40B4-BE49-F238E27FC236}">
                <a16:creationId xmlns:a16="http://schemas.microsoft.com/office/drawing/2014/main" id="{2B25A945-DDE1-42A1-BBAF-189C9B5DCD6D}"/>
              </a:ext>
            </a:extLst>
          </p:cNvPr>
          <p:cNvSpPr/>
          <p:nvPr/>
        </p:nvSpPr>
        <p:spPr>
          <a:xfrm>
            <a:off x="1657455" y="3514768"/>
            <a:ext cx="2992603" cy="369332"/>
          </a:xfrm>
          <a:prstGeom prst="rect">
            <a:avLst/>
          </a:prstGeom>
        </p:spPr>
        <p:txBody>
          <a:bodyPr wrap="square">
            <a:spAutoFit/>
          </a:bodyPr>
          <a:lstStyle/>
          <a:p>
            <a:r>
              <a:rPr lang="en-US" dirty="0"/>
              <a:t>It scales automatically</a:t>
            </a:r>
          </a:p>
        </p:txBody>
      </p:sp>
    </p:spTree>
    <p:extLst>
      <p:ext uri="{BB962C8B-B14F-4D97-AF65-F5344CB8AC3E}">
        <p14:creationId xmlns:p14="http://schemas.microsoft.com/office/powerpoint/2010/main" val="2956580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0B54-1C72-48B1-BF79-F330119A9D21}"/>
              </a:ext>
            </a:extLst>
          </p:cNvPr>
          <p:cNvSpPr>
            <a:spLocks noGrp="1"/>
          </p:cNvSpPr>
          <p:nvPr>
            <p:ph type="title"/>
          </p:nvPr>
        </p:nvSpPr>
        <p:spPr>
          <a:xfrm>
            <a:off x="976537" y="1367470"/>
            <a:ext cx="8825657" cy="1915647"/>
          </a:xfrm>
        </p:spPr>
        <p:txBody>
          <a:bodyPr/>
          <a:lstStyle/>
          <a:p>
            <a:pPr algn="ctr"/>
            <a:r>
              <a:rPr lang="en-US" dirty="0"/>
              <a:t>Thank You</a:t>
            </a:r>
          </a:p>
        </p:txBody>
      </p:sp>
      <p:pic>
        <p:nvPicPr>
          <p:cNvPr id="5" name="Picture 4">
            <a:extLst>
              <a:ext uri="{FF2B5EF4-FFF2-40B4-BE49-F238E27FC236}">
                <a16:creationId xmlns:a16="http://schemas.microsoft.com/office/drawing/2014/main" id="{27F39D50-B78C-41C1-A992-1EC9127F25DE}"/>
              </a:ext>
            </a:extLst>
          </p:cNvPr>
          <p:cNvPicPr>
            <a:picLocks noChangeAspect="1"/>
          </p:cNvPicPr>
          <p:nvPr/>
        </p:nvPicPr>
        <p:blipFill>
          <a:blip r:embed="rId2"/>
          <a:stretch>
            <a:fillRect/>
          </a:stretch>
        </p:blipFill>
        <p:spPr>
          <a:xfrm>
            <a:off x="6787545" y="3128342"/>
            <a:ext cx="1442055" cy="1198332"/>
          </a:xfrm>
          <a:prstGeom prst="rect">
            <a:avLst/>
          </a:prstGeom>
        </p:spPr>
      </p:pic>
      <p:sp>
        <p:nvSpPr>
          <p:cNvPr id="6" name="Rectangle 5">
            <a:extLst>
              <a:ext uri="{FF2B5EF4-FFF2-40B4-BE49-F238E27FC236}">
                <a16:creationId xmlns:a16="http://schemas.microsoft.com/office/drawing/2014/main" id="{8C6EA06C-E46F-4211-A598-309A963F815C}"/>
              </a:ext>
            </a:extLst>
          </p:cNvPr>
          <p:cNvSpPr/>
          <p:nvPr/>
        </p:nvSpPr>
        <p:spPr>
          <a:xfrm>
            <a:off x="3823872" y="3283117"/>
            <a:ext cx="3130985" cy="369332"/>
          </a:xfrm>
          <a:prstGeom prst="rect">
            <a:avLst/>
          </a:prstGeom>
        </p:spPr>
        <p:txBody>
          <a:bodyPr wrap="none">
            <a:spAutoFit/>
          </a:bodyPr>
          <a:lstStyle/>
          <a:p>
            <a:r>
              <a:rPr lang="en-US" dirty="0"/>
              <a:t>Presented by :- Amir Khan </a:t>
            </a:r>
          </a:p>
        </p:txBody>
      </p:sp>
    </p:spTree>
    <p:extLst>
      <p:ext uri="{BB962C8B-B14F-4D97-AF65-F5344CB8AC3E}">
        <p14:creationId xmlns:p14="http://schemas.microsoft.com/office/powerpoint/2010/main" val="2062993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646331"/>
          </a:xfrm>
          <a:prstGeom prst="rect">
            <a:avLst/>
          </a:prstGeom>
        </p:spPr>
        <p:txBody>
          <a:bodyPr wrap="square">
            <a:spAutoFit/>
          </a:bodyPr>
          <a:lstStyle/>
          <a:p>
            <a:r>
              <a:rPr lang="en-US" dirty="0"/>
              <a:t>As we already know that there are more than 1300+ services and updates hence it would be difficult to elaborate every service in particular.</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6" y="1932172"/>
            <a:ext cx="7735702" cy="430887"/>
          </a:xfrm>
          <a:prstGeom prst="rect">
            <a:avLst/>
          </a:prstGeom>
        </p:spPr>
        <p:txBody>
          <a:bodyPr wrap="square">
            <a:spAutoFit/>
          </a:bodyPr>
          <a:lstStyle/>
          <a:p>
            <a:r>
              <a:rPr lang="en-US" sz="2200" dirty="0"/>
              <a:t>AWS Global infrastructure</a:t>
            </a:r>
          </a:p>
        </p:txBody>
      </p:sp>
      <p:sp>
        <p:nvSpPr>
          <p:cNvPr id="3" name="Rectangle 2">
            <a:extLst>
              <a:ext uri="{FF2B5EF4-FFF2-40B4-BE49-F238E27FC236}">
                <a16:creationId xmlns:a16="http://schemas.microsoft.com/office/drawing/2014/main" id="{18945A6D-4012-4FAD-851E-C587E184058B}"/>
              </a:ext>
            </a:extLst>
          </p:cNvPr>
          <p:cNvSpPr/>
          <p:nvPr/>
        </p:nvSpPr>
        <p:spPr>
          <a:xfrm>
            <a:off x="1478731" y="2416637"/>
            <a:ext cx="9516371" cy="646331"/>
          </a:xfrm>
          <a:prstGeom prst="rect">
            <a:avLst/>
          </a:prstGeom>
        </p:spPr>
        <p:txBody>
          <a:bodyPr wrap="square">
            <a:spAutoFit/>
          </a:bodyPr>
          <a:lstStyle/>
          <a:p>
            <a:r>
              <a:rPr lang="en-US" dirty="0"/>
              <a:t>This is nothing but the DC that are located across the world of which Amazon provide us the resources</a:t>
            </a:r>
          </a:p>
        </p:txBody>
      </p:sp>
      <p:sp>
        <p:nvSpPr>
          <p:cNvPr id="4" name="Rectangle 3">
            <a:extLst>
              <a:ext uri="{FF2B5EF4-FFF2-40B4-BE49-F238E27FC236}">
                <a16:creationId xmlns:a16="http://schemas.microsoft.com/office/drawing/2014/main" id="{CB4C1447-7FF1-4DDA-9D26-6B4A6DEF01AB}"/>
              </a:ext>
            </a:extLst>
          </p:cNvPr>
          <p:cNvSpPr/>
          <p:nvPr/>
        </p:nvSpPr>
        <p:spPr>
          <a:xfrm>
            <a:off x="3464513" y="6299768"/>
            <a:ext cx="4750018" cy="369332"/>
          </a:xfrm>
          <a:prstGeom prst="rect">
            <a:avLst/>
          </a:prstGeom>
        </p:spPr>
        <p:txBody>
          <a:bodyPr wrap="none">
            <a:spAutoFit/>
          </a:bodyPr>
          <a:lstStyle/>
          <a:p>
            <a:r>
              <a:rPr lang="en-US" dirty="0">
                <a:hlinkClick r:id="rId2"/>
              </a:rPr>
              <a:t>More information on global infrastructure</a:t>
            </a:r>
            <a:endParaRPr lang="en-US" dirty="0"/>
          </a:p>
        </p:txBody>
      </p:sp>
      <p:pic>
        <p:nvPicPr>
          <p:cNvPr id="7" name="Picture 6">
            <a:extLst>
              <a:ext uri="{FF2B5EF4-FFF2-40B4-BE49-F238E27FC236}">
                <a16:creationId xmlns:a16="http://schemas.microsoft.com/office/drawing/2014/main" id="{51DE194A-BA2E-4CB0-8000-0EE8C9072C64}"/>
              </a:ext>
            </a:extLst>
          </p:cNvPr>
          <p:cNvPicPr>
            <a:picLocks noChangeAspect="1"/>
          </p:cNvPicPr>
          <p:nvPr/>
        </p:nvPicPr>
        <p:blipFill>
          <a:blip r:embed="rId3"/>
          <a:stretch>
            <a:fillRect/>
          </a:stretch>
        </p:blipFill>
        <p:spPr>
          <a:xfrm>
            <a:off x="2230245" y="3144677"/>
            <a:ext cx="7058722" cy="3073381"/>
          </a:xfrm>
          <a:prstGeom prst="rect">
            <a:avLst/>
          </a:prstGeom>
        </p:spPr>
      </p:pic>
    </p:spTree>
    <p:extLst>
      <p:ext uri="{BB962C8B-B14F-4D97-AF65-F5344CB8AC3E}">
        <p14:creationId xmlns:p14="http://schemas.microsoft.com/office/powerpoint/2010/main" val="301725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369332"/>
          </a:xfrm>
          <a:prstGeom prst="rect">
            <a:avLst/>
          </a:prstGeom>
        </p:spPr>
        <p:txBody>
          <a:bodyPr wrap="square">
            <a:spAutoFit/>
          </a:bodyPr>
          <a:lstStyle/>
          <a:p>
            <a:r>
              <a:rPr lang="en-US" dirty="0"/>
              <a:t>AWS Global infrastructure is the core that powers all the services for AWS.</a:t>
            </a:r>
          </a:p>
        </p:txBody>
      </p:sp>
      <p:pic>
        <p:nvPicPr>
          <p:cNvPr id="6" name="Picture 5">
            <a:extLst>
              <a:ext uri="{FF2B5EF4-FFF2-40B4-BE49-F238E27FC236}">
                <a16:creationId xmlns:a16="http://schemas.microsoft.com/office/drawing/2014/main" id="{1266E55C-BCA9-437C-A484-F5C8DA4EAA89}"/>
              </a:ext>
            </a:extLst>
          </p:cNvPr>
          <p:cNvPicPr>
            <a:picLocks noChangeAspect="1"/>
          </p:cNvPicPr>
          <p:nvPr/>
        </p:nvPicPr>
        <p:blipFill>
          <a:blip r:embed="rId2"/>
          <a:stretch>
            <a:fillRect/>
          </a:stretch>
        </p:blipFill>
        <p:spPr>
          <a:xfrm>
            <a:off x="1257760" y="1774421"/>
            <a:ext cx="9965937" cy="4915858"/>
          </a:xfrm>
          <a:prstGeom prst="rect">
            <a:avLst/>
          </a:prstGeom>
        </p:spPr>
      </p:pic>
    </p:spTree>
    <p:extLst>
      <p:ext uri="{BB962C8B-B14F-4D97-AF65-F5344CB8AC3E}">
        <p14:creationId xmlns:p14="http://schemas.microsoft.com/office/powerpoint/2010/main" val="367033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646331"/>
          </a:xfrm>
          <a:prstGeom prst="rect">
            <a:avLst/>
          </a:prstGeom>
        </p:spPr>
        <p:txBody>
          <a:bodyPr wrap="square">
            <a:spAutoFit/>
          </a:bodyPr>
          <a:lstStyle/>
          <a:p>
            <a:r>
              <a:rPr lang="en-US" dirty="0"/>
              <a:t>All the headings that I just showed you all is a specific category and the core services lies under them</a:t>
            </a:r>
          </a:p>
        </p:txBody>
      </p:sp>
      <p:pic>
        <p:nvPicPr>
          <p:cNvPr id="4" name="Picture 3">
            <a:extLst>
              <a:ext uri="{FF2B5EF4-FFF2-40B4-BE49-F238E27FC236}">
                <a16:creationId xmlns:a16="http://schemas.microsoft.com/office/drawing/2014/main" id="{C49F006A-6DDC-4A2F-B7D5-B510889880E1}"/>
              </a:ext>
            </a:extLst>
          </p:cNvPr>
          <p:cNvPicPr>
            <a:picLocks noChangeAspect="1"/>
          </p:cNvPicPr>
          <p:nvPr/>
        </p:nvPicPr>
        <p:blipFill>
          <a:blip r:embed="rId2"/>
          <a:stretch>
            <a:fillRect/>
          </a:stretch>
        </p:blipFill>
        <p:spPr>
          <a:xfrm>
            <a:off x="2115824" y="2048643"/>
            <a:ext cx="6811006" cy="4349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34EB6201-5F7E-4F3B-BE68-0C42B8C792BF}"/>
              </a:ext>
            </a:extLst>
          </p:cNvPr>
          <p:cNvSpPr/>
          <p:nvPr/>
        </p:nvSpPr>
        <p:spPr>
          <a:xfrm>
            <a:off x="334915" y="6398283"/>
            <a:ext cx="10878299" cy="369332"/>
          </a:xfrm>
          <a:prstGeom prst="rect">
            <a:avLst/>
          </a:prstGeom>
        </p:spPr>
        <p:txBody>
          <a:bodyPr wrap="none">
            <a:spAutoFit/>
          </a:bodyPr>
          <a:lstStyle/>
          <a:p>
            <a:r>
              <a:rPr lang="en-US" dirty="0"/>
              <a:t>NOTE :- The services that you see on the catalog depends on the regions that you are logged in</a:t>
            </a:r>
          </a:p>
        </p:txBody>
      </p:sp>
    </p:spTree>
    <p:extLst>
      <p:ext uri="{BB962C8B-B14F-4D97-AF65-F5344CB8AC3E}">
        <p14:creationId xmlns:p14="http://schemas.microsoft.com/office/powerpoint/2010/main" val="144111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276117"/>
            <a:ext cx="10244726" cy="369332"/>
          </a:xfrm>
          <a:prstGeom prst="rect">
            <a:avLst/>
          </a:prstGeom>
        </p:spPr>
        <p:txBody>
          <a:bodyPr wrap="square">
            <a:spAutoFit/>
          </a:bodyPr>
          <a:lstStyle/>
          <a:p>
            <a:r>
              <a:rPr lang="en-US" dirty="0"/>
              <a:t>AWS Global infrastructure is divided in Regions and AZ</a:t>
            </a:r>
          </a:p>
        </p:txBody>
      </p:sp>
      <p:sp>
        <p:nvSpPr>
          <p:cNvPr id="3" name="Rectangle 2">
            <a:extLst>
              <a:ext uri="{FF2B5EF4-FFF2-40B4-BE49-F238E27FC236}">
                <a16:creationId xmlns:a16="http://schemas.microsoft.com/office/drawing/2014/main" id="{21673F53-6447-4C79-8710-202416EE4A23}"/>
              </a:ext>
            </a:extLst>
          </p:cNvPr>
          <p:cNvSpPr/>
          <p:nvPr/>
        </p:nvSpPr>
        <p:spPr>
          <a:xfrm>
            <a:off x="1374844" y="1645449"/>
            <a:ext cx="3422732" cy="430887"/>
          </a:xfrm>
          <a:prstGeom prst="rect">
            <a:avLst/>
          </a:prstGeom>
        </p:spPr>
        <p:txBody>
          <a:bodyPr wrap="square">
            <a:spAutoFit/>
          </a:bodyPr>
          <a:lstStyle/>
          <a:p>
            <a:pPr algn="ctr"/>
            <a:r>
              <a:rPr lang="en-US" sz="2200" dirty="0"/>
              <a:t>What is a Region &amp; AZ ?</a:t>
            </a:r>
          </a:p>
        </p:txBody>
      </p:sp>
      <p:sp>
        <p:nvSpPr>
          <p:cNvPr id="5" name="Rectangle 4">
            <a:extLst>
              <a:ext uri="{FF2B5EF4-FFF2-40B4-BE49-F238E27FC236}">
                <a16:creationId xmlns:a16="http://schemas.microsoft.com/office/drawing/2014/main" id="{08134144-AF40-47C0-AE99-DC095E241ED0}"/>
              </a:ext>
            </a:extLst>
          </p:cNvPr>
          <p:cNvSpPr/>
          <p:nvPr/>
        </p:nvSpPr>
        <p:spPr>
          <a:xfrm>
            <a:off x="1874520" y="2178395"/>
            <a:ext cx="6949439" cy="646331"/>
          </a:xfrm>
          <a:prstGeom prst="rect">
            <a:avLst/>
          </a:prstGeom>
        </p:spPr>
        <p:txBody>
          <a:bodyPr wrap="square">
            <a:spAutoFit/>
          </a:bodyPr>
          <a:lstStyle/>
          <a:p>
            <a:pPr marL="285750" indent="-285750">
              <a:buFont typeface="Arial" panose="020B0604020202020204" pitchFamily="34" charset="0"/>
              <a:buChar char="•"/>
            </a:pPr>
            <a:r>
              <a:rPr lang="en-US" dirty="0"/>
              <a:t>Regions are Geographical area which are located at very far distance from each other even thousand of miles</a:t>
            </a:r>
          </a:p>
        </p:txBody>
      </p:sp>
      <p:sp>
        <p:nvSpPr>
          <p:cNvPr id="6" name="Rectangle 5">
            <a:extLst>
              <a:ext uri="{FF2B5EF4-FFF2-40B4-BE49-F238E27FC236}">
                <a16:creationId xmlns:a16="http://schemas.microsoft.com/office/drawing/2014/main" id="{2E7FEBD5-3B47-4710-BEC4-32726D60BEA7}"/>
              </a:ext>
            </a:extLst>
          </p:cNvPr>
          <p:cNvSpPr/>
          <p:nvPr/>
        </p:nvSpPr>
        <p:spPr>
          <a:xfrm>
            <a:off x="1874520" y="2824726"/>
            <a:ext cx="6949439" cy="646331"/>
          </a:xfrm>
          <a:prstGeom prst="rect">
            <a:avLst/>
          </a:prstGeom>
        </p:spPr>
        <p:txBody>
          <a:bodyPr wrap="square">
            <a:spAutoFit/>
          </a:bodyPr>
          <a:lstStyle/>
          <a:p>
            <a:pPr marL="285750" indent="-285750">
              <a:buFont typeface="Arial" panose="020B0604020202020204" pitchFamily="34" charset="0"/>
              <a:buChar char="•"/>
            </a:pPr>
            <a:r>
              <a:rPr lang="en-US" dirty="0"/>
              <a:t>Region comprises of AZ or Availability zones and each region consists of 2 or more AZ</a:t>
            </a:r>
          </a:p>
        </p:txBody>
      </p:sp>
      <p:sp>
        <p:nvSpPr>
          <p:cNvPr id="7" name="Rectangle 6">
            <a:extLst>
              <a:ext uri="{FF2B5EF4-FFF2-40B4-BE49-F238E27FC236}">
                <a16:creationId xmlns:a16="http://schemas.microsoft.com/office/drawing/2014/main" id="{D54D3A00-44FC-4E19-9CF3-BFEA4DB291E6}"/>
              </a:ext>
            </a:extLst>
          </p:cNvPr>
          <p:cNvSpPr/>
          <p:nvPr/>
        </p:nvSpPr>
        <p:spPr>
          <a:xfrm>
            <a:off x="1874520" y="3471056"/>
            <a:ext cx="8938260" cy="923330"/>
          </a:xfrm>
          <a:prstGeom prst="rect">
            <a:avLst/>
          </a:prstGeom>
        </p:spPr>
        <p:txBody>
          <a:bodyPr wrap="square">
            <a:spAutoFit/>
          </a:bodyPr>
          <a:lstStyle/>
          <a:p>
            <a:pPr marL="285750" indent="-285750">
              <a:buFont typeface="Arial" panose="020B0604020202020204" pitchFamily="34" charset="0"/>
              <a:buChar char="•"/>
            </a:pPr>
            <a:r>
              <a:rPr lang="en-US" dirty="0"/>
              <a:t>An AZ is simply a Data Center or a group of DC’s which is located in a region and is far enough apart from other AZ within the same region so that in case of any failure of one AZ would not affect the other.</a:t>
            </a:r>
          </a:p>
        </p:txBody>
      </p:sp>
      <p:sp>
        <p:nvSpPr>
          <p:cNvPr id="8" name="Rectangle 7">
            <a:extLst>
              <a:ext uri="{FF2B5EF4-FFF2-40B4-BE49-F238E27FC236}">
                <a16:creationId xmlns:a16="http://schemas.microsoft.com/office/drawing/2014/main" id="{5784A42C-351C-4966-9994-2C1FE3C7CAB4}"/>
              </a:ext>
            </a:extLst>
          </p:cNvPr>
          <p:cNvSpPr/>
          <p:nvPr/>
        </p:nvSpPr>
        <p:spPr>
          <a:xfrm>
            <a:off x="219506" y="6035040"/>
            <a:ext cx="11553394" cy="662940"/>
          </a:xfrm>
          <a:prstGeom prst="rect">
            <a:avLst/>
          </a:prstGeom>
        </p:spPr>
        <p:txBody>
          <a:bodyPr wrap="square">
            <a:spAutoFit/>
          </a:bodyPr>
          <a:lstStyle/>
          <a:p>
            <a:r>
              <a:rPr lang="en-US" dirty="0"/>
              <a:t>NOTE :- You should always architect for High </a:t>
            </a:r>
            <a:r>
              <a:rPr lang="en-US" dirty="0" err="1"/>
              <a:t>Availibility</a:t>
            </a:r>
            <a:r>
              <a:rPr lang="en-US" dirty="0"/>
              <a:t> so to speak you should always keep your resources in different AZ.</a:t>
            </a:r>
          </a:p>
        </p:txBody>
      </p:sp>
      <p:sp>
        <p:nvSpPr>
          <p:cNvPr id="9" name="Rectangle 8">
            <a:extLst>
              <a:ext uri="{FF2B5EF4-FFF2-40B4-BE49-F238E27FC236}">
                <a16:creationId xmlns:a16="http://schemas.microsoft.com/office/drawing/2014/main" id="{3A68EBDA-8148-4EB7-BA50-05319F3AE75B}"/>
              </a:ext>
            </a:extLst>
          </p:cNvPr>
          <p:cNvSpPr/>
          <p:nvPr/>
        </p:nvSpPr>
        <p:spPr>
          <a:xfrm>
            <a:off x="1588770" y="4434889"/>
            <a:ext cx="3589020" cy="430887"/>
          </a:xfrm>
          <a:prstGeom prst="rect">
            <a:avLst/>
          </a:prstGeom>
        </p:spPr>
        <p:txBody>
          <a:bodyPr wrap="square">
            <a:spAutoFit/>
          </a:bodyPr>
          <a:lstStyle/>
          <a:p>
            <a:r>
              <a:rPr lang="en-US" sz="2200" dirty="0"/>
              <a:t>What is Edge locations ?</a:t>
            </a:r>
          </a:p>
        </p:txBody>
      </p:sp>
      <p:sp>
        <p:nvSpPr>
          <p:cNvPr id="10" name="Rectangle 9">
            <a:extLst>
              <a:ext uri="{FF2B5EF4-FFF2-40B4-BE49-F238E27FC236}">
                <a16:creationId xmlns:a16="http://schemas.microsoft.com/office/drawing/2014/main" id="{55138125-2955-4EB7-BC96-F6D7AB3EB39B}"/>
              </a:ext>
            </a:extLst>
          </p:cNvPr>
          <p:cNvSpPr/>
          <p:nvPr/>
        </p:nvSpPr>
        <p:spPr>
          <a:xfrm>
            <a:off x="1915693" y="4865775"/>
            <a:ext cx="9937217" cy="646331"/>
          </a:xfrm>
          <a:prstGeom prst="rect">
            <a:avLst/>
          </a:prstGeom>
        </p:spPr>
        <p:txBody>
          <a:bodyPr wrap="square">
            <a:spAutoFit/>
          </a:bodyPr>
          <a:lstStyle/>
          <a:p>
            <a:pPr marL="285750" indent="-285750">
              <a:buFont typeface="Arial" panose="020B0604020202020204" pitchFamily="34" charset="0"/>
              <a:buChar char="•"/>
            </a:pPr>
            <a:r>
              <a:rPr lang="en-US" dirty="0"/>
              <a:t>Edge locations are endpoint for AWS that is used to cache content, typically they are used as a CDN. Edge locations are many in number as compared to Regions and AZ.</a:t>
            </a:r>
          </a:p>
        </p:txBody>
      </p:sp>
    </p:spTree>
    <p:extLst>
      <p:ext uri="{BB962C8B-B14F-4D97-AF65-F5344CB8AC3E}">
        <p14:creationId xmlns:p14="http://schemas.microsoft.com/office/powerpoint/2010/main" val="421362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3" name="Rectangle 2">
            <a:extLst>
              <a:ext uri="{FF2B5EF4-FFF2-40B4-BE49-F238E27FC236}">
                <a16:creationId xmlns:a16="http://schemas.microsoft.com/office/drawing/2014/main" id="{21673F53-6447-4C79-8710-202416EE4A23}"/>
              </a:ext>
            </a:extLst>
          </p:cNvPr>
          <p:cNvSpPr/>
          <p:nvPr/>
        </p:nvSpPr>
        <p:spPr>
          <a:xfrm>
            <a:off x="442514" y="1412549"/>
            <a:ext cx="3422732" cy="430887"/>
          </a:xfrm>
          <a:prstGeom prst="rect">
            <a:avLst/>
          </a:prstGeom>
        </p:spPr>
        <p:txBody>
          <a:bodyPr wrap="square">
            <a:spAutoFit/>
          </a:bodyPr>
          <a:lstStyle/>
          <a:p>
            <a:pPr algn="ctr"/>
            <a:r>
              <a:rPr lang="en-US" sz="2200" dirty="0"/>
              <a:t>Compute</a:t>
            </a:r>
          </a:p>
        </p:txBody>
      </p:sp>
      <p:sp>
        <p:nvSpPr>
          <p:cNvPr id="5" name="Rectangle 4">
            <a:extLst>
              <a:ext uri="{FF2B5EF4-FFF2-40B4-BE49-F238E27FC236}">
                <a16:creationId xmlns:a16="http://schemas.microsoft.com/office/drawing/2014/main" id="{08134144-AF40-47C0-AE99-DC095E241ED0}"/>
              </a:ext>
            </a:extLst>
          </p:cNvPr>
          <p:cNvSpPr/>
          <p:nvPr/>
        </p:nvSpPr>
        <p:spPr>
          <a:xfrm>
            <a:off x="1703070" y="1935308"/>
            <a:ext cx="6949439" cy="646331"/>
          </a:xfrm>
          <a:prstGeom prst="rect">
            <a:avLst/>
          </a:prstGeom>
        </p:spPr>
        <p:txBody>
          <a:bodyPr wrap="square">
            <a:spAutoFit/>
          </a:bodyPr>
          <a:lstStyle/>
          <a:p>
            <a:pPr marL="285750" indent="-285750">
              <a:buFont typeface="Arial" panose="020B0604020202020204" pitchFamily="34" charset="0"/>
              <a:buChar char="•"/>
            </a:pPr>
            <a:r>
              <a:rPr lang="en-US" dirty="0"/>
              <a:t>EC2 :- Elastic compute cloud, these are essentially VM in the AWS cloud and you access them via SSH or RDP</a:t>
            </a:r>
          </a:p>
        </p:txBody>
      </p:sp>
      <p:sp>
        <p:nvSpPr>
          <p:cNvPr id="6" name="Rectangle 5">
            <a:extLst>
              <a:ext uri="{FF2B5EF4-FFF2-40B4-BE49-F238E27FC236}">
                <a16:creationId xmlns:a16="http://schemas.microsoft.com/office/drawing/2014/main" id="{2E7FEBD5-3B47-4710-BEC4-32726D60BEA7}"/>
              </a:ext>
            </a:extLst>
          </p:cNvPr>
          <p:cNvSpPr/>
          <p:nvPr/>
        </p:nvSpPr>
        <p:spPr>
          <a:xfrm>
            <a:off x="1703070" y="2600865"/>
            <a:ext cx="6949439" cy="646331"/>
          </a:xfrm>
          <a:prstGeom prst="rect">
            <a:avLst/>
          </a:prstGeom>
        </p:spPr>
        <p:txBody>
          <a:bodyPr wrap="square">
            <a:spAutoFit/>
          </a:bodyPr>
          <a:lstStyle/>
          <a:p>
            <a:pPr marL="285750" indent="-285750">
              <a:buFont typeface="Arial" panose="020B0604020202020204" pitchFamily="34" charset="0"/>
              <a:buChar char="•"/>
            </a:pPr>
            <a:r>
              <a:rPr lang="en-US" dirty="0"/>
              <a:t>ECS :- Elastic container service wherein you manage and run Docker containers.</a:t>
            </a:r>
          </a:p>
        </p:txBody>
      </p:sp>
      <p:sp>
        <p:nvSpPr>
          <p:cNvPr id="7" name="Rectangle 6">
            <a:extLst>
              <a:ext uri="{FF2B5EF4-FFF2-40B4-BE49-F238E27FC236}">
                <a16:creationId xmlns:a16="http://schemas.microsoft.com/office/drawing/2014/main" id="{D54D3A00-44FC-4E19-9CF3-BFEA4DB291E6}"/>
              </a:ext>
            </a:extLst>
          </p:cNvPr>
          <p:cNvSpPr/>
          <p:nvPr/>
        </p:nvSpPr>
        <p:spPr>
          <a:xfrm>
            <a:off x="1703070" y="3337039"/>
            <a:ext cx="8938260" cy="646331"/>
          </a:xfrm>
          <a:prstGeom prst="rect">
            <a:avLst/>
          </a:prstGeom>
        </p:spPr>
        <p:txBody>
          <a:bodyPr wrap="square">
            <a:spAutoFit/>
          </a:bodyPr>
          <a:lstStyle/>
          <a:p>
            <a:pPr marL="285750" indent="-285750">
              <a:buFont typeface="Arial" panose="020B0604020202020204" pitchFamily="34" charset="0"/>
              <a:buChar char="•"/>
            </a:pPr>
            <a:r>
              <a:rPr lang="en-US" dirty="0"/>
              <a:t>Elastic Beanstalk :- This provides a platform wherein you upload the code and the service would provision the underlying infrastructure for your code</a:t>
            </a:r>
          </a:p>
        </p:txBody>
      </p:sp>
      <p:sp>
        <p:nvSpPr>
          <p:cNvPr id="8" name="Rectangle 7">
            <a:extLst>
              <a:ext uri="{FF2B5EF4-FFF2-40B4-BE49-F238E27FC236}">
                <a16:creationId xmlns:a16="http://schemas.microsoft.com/office/drawing/2014/main" id="{5784A42C-351C-4966-9994-2C1FE3C7CAB4}"/>
              </a:ext>
            </a:extLst>
          </p:cNvPr>
          <p:cNvSpPr/>
          <p:nvPr/>
        </p:nvSpPr>
        <p:spPr>
          <a:xfrm>
            <a:off x="219506" y="6035040"/>
            <a:ext cx="11553394" cy="369332"/>
          </a:xfrm>
          <a:prstGeom prst="rect">
            <a:avLst/>
          </a:prstGeom>
        </p:spPr>
        <p:txBody>
          <a:bodyPr wrap="square">
            <a:spAutoFit/>
          </a:bodyPr>
          <a:lstStyle/>
          <a:p>
            <a:r>
              <a:rPr lang="en-US" dirty="0"/>
              <a:t>NOTE :- You can also have physical dedicated hardware under EC2 as well</a:t>
            </a:r>
          </a:p>
        </p:txBody>
      </p:sp>
      <p:sp>
        <p:nvSpPr>
          <p:cNvPr id="10" name="Rectangle 9">
            <a:extLst>
              <a:ext uri="{FF2B5EF4-FFF2-40B4-BE49-F238E27FC236}">
                <a16:creationId xmlns:a16="http://schemas.microsoft.com/office/drawing/2014/main" id="{55138125-2955-4EB7-BC96-F6D7AB3EB39B}"/>
              </a:ext>
            </a:extLst>
          </p:cNvPr>
          <p:cNvSpPr/>
          <p:nvPr/>
        </p:nvSpPr>
        <p:spPr>
          <a:xfrm>
            <a:off x="1703070" y="4092439"/>
            <a:ext cx="9937217" cy="1200329"/>
          </a:xfrm>
          <a:prstGeom prst="rect">
            <a:avLst/>
          </a:prstGeom>
        </p:spPr>
        <p:txBody>
          <a:bodyPr wrap="square">
            <a:spAutoFit/>
          </a:bodyPr>
          <a:lstStyle/>
          <a:p>
            <a:pPr marL="285750" indent="-285750">
              <a:buFont typeface="Arial" panose="020B0604020202020204" pitchFamily="34" charset="0"/>
              <a:buChar char="•"/>
            </a:pPr>
            <a:r>
              <a:rPr lang="en-US" dirty="0"/>
              <a:t>Lambda :- AWS Lambda is one of the revolutionary technology, Lambda is </a:t>
            </a:r>
            <a:r>
              <a:rPr lang="en-US" dirty="0" err="1"/>
              <a:t>serverless</a:t>
            </a:r>
            <a:r>
              <a:rPr lang="en-US" dirty="0"/>
              <a:t> and which is code that you upload in the cloud and you decide when this code would run via triggers. You don’t have to worry about the underlying VM there is nothing that you manage as in servers everything is done by the AWS in the backend</a:t>
            </a:r>
          </a:p>
        </p:txBody>
      </p:sp>
      <p:sp>
        <p:nvSpPr>
          <p:cNvPr id="4" name="Rectangle 3">
            <a:extLst>
              <a:ext uri="{FF2B5EF4-FFF2-40B4-BE49-F238E27FC236}">
                <a16:creationId xmlns:a16="http://schemas.microsoft.com/office/drawing/2014/main" id="{92C2EB30-FBD9-49CC-BFE0-33D100BC9BFC}"/>
              </a:ext>
            </a:extLst>
          </p:cNvPr>
          <p:cNvSpPr/>
          <p:nvPr/>
        </p:nvSpPr>
        <p:spPr>
          <a:xfrm>
            <a:off x="1703070" y="5292768"/>
            <a:ext cx="10069830" cy="646331"/>
          </a:xfrm>
          <a:prstGeom prst="rect">
            <a:avLst/>
          </a:prstGeom>
        </p:spPr>
        <p:txBody>
          <a:bodyPr wrap="square">
            <a:spAutoFit/>
          </a:bodyPr>
          <a:lstStyle/>
          <a:p>
            <a:pPr marL="285750" indent="-285750">
              <a:buFont typeface="Arial" panose="020B0604020202020204" pitchFamily="34" charset="0"/>
              <a:buChar char="•"/>
            </a:pPr>
            <a:r>
              <a:rPr lang="en-US" dirty="0"/>
              <a:t>Elastic Beanstalk :- This provides a platform wherein you upload the code and the service would provision the underlying infrastructure for your code</a:t>
            </a:r>
          </a:p>
        </p:txBody>
      </p:sp>
    </p:spTree>
    <p:extLst>
      <p:ext uri="{BB962C8B-B14F-4D97-AF65-F5344CB8AC3E}">
        <p14:creationId xmlns:p14="http://schemas.microsoft.com/office/powerpoint/2010/main" val="388768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3" name="Rectangle 2">
            <a:extLst>
              <a:ext uri="{FF2B5EF4-FFF2-40B4-BE49-F238E27FC236}">
                <a16:creationId xmlns:a16="http://schemas.microsoft.com/office/drawing/2014/main" id="{21673F53-6447-4C79-8710-202416EE4A23}"/>
              </a:ext>
            </a:extLst>
          </p:cNvPr>
          <p:cNvSpPr/>
          <p:nvPr/>
        </p:nvSpPr>
        <p:spPr>
          <a:xfrm>
            <a:off x="442514" y="1412549"/>
            <a:ext cx="3422732" cy="430887"/>
          </a:xfrm>
          <a:prstGeom prst="rect">
            <a:avLst/>
          </a:prstGeom>
        </p:spPr>
        <p:txBody>
          <a:bodyPr wrap="square">
            <a:spAutoFit/>
          </a:bodyPr>
          <a:lstStyle/>
          <a:p>
            <a:pPr algn="ctr"/>
            <a:r>
              <a:rPr lang="en-US" sz="2200" dirty="0"/>
              <a:t>Compute</a:t>
            </a:r>
          </a:p>
        </p:txBody>
      </p:sp>
      <p:sp>
        <p:nvSpPr>
          <p:cNvPr id="5" name="Rectangle 4">
            <a:extLst>
              <a:ext uri="{FF2B5EF4-FFF2-40B4-BE49-F238E27FC236}">
                <a16:creationId xmlns:a16="http://schemas.microsoft.com/office/drawing/2014/main" id="{08134144-AF40-47C0-AE99-DC095E241ED0}"/>
              </a:ext>
            </a:extLst>
          </p:cNvPr>
          <p:cNvSpPr/>
          <p:nvPr/>
        </p:nvSpPr>
        <p:spPr>
          <a:xfrm>
            <a:off x="1703070" y="1935308"/>
            <a:ext cx="6949439" cy="1200329"/>
          </a:xfrm>
          <a:prstGeom prst="rect">
            <a:avLst/>
          </a:prstGeom>
        </p:spPr>
        <p:txBody>
          <a:bodyPr wrap="square">
            <a:spAutoFit/>
          </a:bodyPr>
          <a:lstStyle/>
          <a:p>
            <a:pPr marL="285750" indent="-285750">
              <a:buFont typeface="Arial" panose="020B0604020202020204" pitchFamily="34" charset="0"/>
              <a:buChar char="•"/>
            </a:pPr>
            <a:r>
              <a:rPr lang="en-US" dirty="0" err="1"/>
              <a:t>Lightsail</a:t>
            </a:r>
            <a:r>
              <a:rPr lang="en-US" dirty="0"/>
              <a:t> :- </a:t>
            </a:r>
            <a:r>
              <a:rPr lang="en-US" dirty="0" err="1"/>
              <a:t>Lightsail</a:t>
            </a:r>
            <a:r>
              <a:rPr lang="en-US" dirty="0"/>
              <a:t> is amazon VPS service this is design for people who don't want to understand the underlying infrastructure you can create servers from certain templates</a:t>
            </a:r>
          </a:p>
        </p:txBody>
      </p:sp>
      <p:sp>
        <p:nvSpPr>
          <p:cNvPr id="7" name="Rectangle 6">
            <a:extLst>
              <a:ext uri="{FF2B5EF4-FFF2-40B4-BE49-F238E27FC236}">
                <a16:creationId xmlns:a16="http://schemas.microsoft.com/office/drawing/2014/main" id="{D54D3A00-44FC-4E19-9CF3-BFEA4DB291E6}"/>
              </a:ext>
            </a:extLst>
          </p:cNvPr>
          <p:cNvSpPr/>
          <p:nvPr/>
        </p:nvSpPr>
        <p:spPr>
          <a:xfrm>
            <a:off x="1703070" y="3074972"/>
            <a:ext cx="8938260" cy="646331"/>
          </a:xfrm>
          <a:prstGeom prst="rect">
            <a:avLst/>
          </a:prstGeom>
        </p:spPr>
        <p:txBody>
          <a:bodyPr wrap="square">
            <a:spAutoFit/>
          </a:bodyPr>
          <a:lstStyle/>
          <a:p>
            <a:pPr marL="285750" indent="-285750">
              <a:buFont typeface="Arial" panose="020B0604020202020204" pitchFamily="34" charset="0"/>
              <a:buChar char="•"/>
            </a:pPr>
            <a:r>
              <a:rPr lang="en-US" dirty="0"/>
              <a:t>AWS Batch :- This is used for batch computing, use batch in case you want to use batch computing the cloud</a:t>
            </a:r>
          </a:p>
        </p:txBody>
      </p:sp>
      <p:sp>
        <p:nvSpPr>
          <p:cNvPr id="4" name="Rectangle 3">
            <a:extLst>
              <a:ext uri="{FF2B5EF4-FFF2-40B4-BE49-F238E27FC236}">
                <a16:creationId xmlns:a16="http://schemas.microsoft.com/office/drawing/2014/main" id="{92C2EB30-FBD9-49CC-BFE0-33D100BC9BFC}"/>
              </a:ext>
            </a:extLst>
          </p:cNvPr>
          <p:cNvSpPr/>
          <p:nvPr/>
        </p:nvSpPr>
        <p:spPr>
          <a:xfrm>
            <a:off x="1703070" y="4350065"/>
            <a:ext cx="10069830" cy="923330"/>
          </a:xfrm>
          <a:prstGeom prst="rect">
            <a:avLst/>
          </a:prstGeom>
        </p:spPr>
        <p:txBody>
          <a:bodyPr wrap="square">
            <a:spAutoFit/>
          </a:bodyPr>
          <a:lstStyle/>
          <a:p>
            <a:pPr marL="285750" indent="-285750">
              <a:buFont typeface="Arial" panose="020B0604020202020204" pitchFamily="34" charset="0"/>
              <a:buChar char="•"/>
            </a:pPr>
            <a:r>
              <a:rPr lang="en-US" dirty="0"/>
              <a:t>S3 :- one of the oldest storage service and is known as simple storage service. S3 is used for flat files or object based storage and these files are referred to as objects. Objects are stored in buckets</a:t>
            </a:r>
          </a:p>
        </p:txBody>
      </p:sp>
      <p:sp>
        <p:nvSpPr>
          <p:cNvPr id="12" name="Rectangle 11">
            <a:extLst>
              <a:ext uri="{FF2B5EF4-FFF2-40B4-BE49-F238E27FC236}">
                <a16:creationId xmlns:a16="http://schemas.microsoft.com/office/drawing/2014/main" id="{14B5D61C-85CC-4BC5-8AB4-C79DCA7FB0C3}"/>
              </a:ext>
            </a:extLst>
          </p:cNvPr>
          <p:cNvSpPr/>
          <p:nvPr/>
        </p:nvSpPr>
        <p:spPr>
          <a:xfrm>
            <a:off x="1452283" y="3850573"/>
            <a:ext cx="6096000" cy="430887"/>
          </a:xfrm>
          <a:prstGeom prst="rect">
            <a:avLst/>
          </a:prstGeom>
        </p:spPr>
        <p:txBody>
          <a:bodyPr>
            <a:spAutoFit/>
          </a:bodyPr>
          <a:lstStyle/>
          <a:p>
            <a:r>
              <a:rPr lang="en-US" sz="2200" dirty="0"/>
              <a:t>Storage</a:t>
            </a:r>
          </a:p>
        </p:txBody>
      </p:sp>
      <p:sp>
        <p:nvSpPr>
          <p:cNvPr id="13" name="Rectangle 12">
            <a:extLst>
              <a:ext uri="{FF2B5EF4-FFF2-40B4-BE49-F238E27FC236}">
                <a16:creationId xmlns:a16="http://schemas.microsoft.com/office/drawing/2014/main" id="{45696B05-8E22-4EC0-B517-57148993D4CF}"/>
              </a:ext>
            </a:extLst>
          </p:cNvPr>
          <p:cNvSpPr/>
          <p:nvPr/>
        </p:nvSpPr>
        <p:spPr>
          <a:xfrm>
            <a:off x="1703070" y="5224547"/>
            <a:ext cx="10069830" cy="646331"/>
          </a:xfrm>
          <a:prstGeom prst="rect">
            <a:avLst/>
          </a:prstGeom>
        </p:spPr>
        <p:txBody>
          <a:bodyPr wrap="square">
            <a:spAutoFit/>
          </a:bodyPr>
          <a:lstStyle/>
          <a:p>
            <a:pPr marL="285750" indent="-285750">
              <a:buFont typeface="Arial" panose="020B0604020202020204" pitchFamily="34" charset="0"/>
              <a:buChar char="•"/>
            </a:pPr>
            <a:r>
              <a:rPr lang="en-US" dirty="0"/>
              <a:t>EFS :- Elastic file systems this is basically NAS you can store files in EFS  and mount that EFS volumes to multiple VM </a:t>
            </a:r>
          </a:p>
        </p:txBody>
      </p:sp>
      <p:sp>
        <p:nvSpPr>
          <p:cNvPr id="14" name="Rectangle 13">
            <a:extLst>
              <a:ext uri="{FF2B5EF4-FFF2-40B4-BE49-F238E27FC236}">
                <a16:creationId xmlns:a16="http://schemas.microsoft.com/office/drawing/2014/main" id="{DDCC9047-FC0E-46CB-811F-42EA50F0CED0}"/>
              </a:ext>
            </a:extLst>
          </p:cNvPr>
          <p:cNvSpPr/>
          <p:nvPr/>
        </p:nvSpPr>
        <p:spPr>
          <a:xfrm>
            <a:off x="1703070" y="5884861"/>
            <a:ext cx="10069830" cy="646331"/>
          </a:xfrm>
          <a:prstGeom prst="rect">
            <a:avLst/>
          </a:prstGeom>
        </p:spPr>
        <p:txBody>
          <a:bodyPr wrap="square">
            <a:spAutoFit/>
          </a:bodyPr>
          <a:lstStyle/>
          <a:p>
            <a:pPr marL="285750" indent="-285750">
              <a:buFont typeface="Arial" panose="020B0604020202020204" pitchFamily="34" charset="0"/>
              <a:buChar char="•"/>
            </a:pPr>
            <a:r>
              <a:rPr lang="en-US" dirty="0"/>
              <a:t>Glacier :- </a:t>
            </a:r>
            <a:r>
              <a:rPr lang="en-US" dirty="0" err="1"/>
              <a:t>Galcier</a:t>
            </a:r>
            <a:r>
              <a:rPr lang="en-US" dirty="0"/>
              <a:t> is used for archive purpose and is very </a:t>
            </a:r>
            <a:r>
              <a:rPr lang="en-US" dirty="0" err="1"/>
              <a:t>very</a:t>
            </a:r>
            <a:r>
              <a:rPr lang="en-US" dirty="0"/>
              <a:t> cheap. If you want to archive your data for compliance glacier is the solution for that</a:t>
            </a:r>
          </a:p>
        </p:txBody>
      </p:sp>
    </p:spTree>
    <p:extLst>
      <p:ext uri="{BB962C8B-B14F-4D97-AF65-F5344CB8AC3E}">
        <p14:creationId xmlns:p14="http://schemas.microsoft.com/office/powerpoint/2010/main" val="120219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923330"/>
          </a:xfrm>
          <a:prstGeom prst="rect">
            <a:avLst/>
          </a:prstGeom>
        </p:spPr>
        <p:txBody>
          <a:bodyPr wrap="square">
            <a:spAutoFit/>
          </a:bodyPr>
          <a:lstStyle/>
          <a:p>
            <a:pPr marL="285750" indent="-285750">
              <a:buFont typeface="Arial" panose="020B0604020202020204" pitchFamily="34" charset="0"/>
              <a:buChar char="•"/>
            </a:pPr>
            <a:r>
              <a:rPr lang="en-US" dirty="0"/>
              <a:t>Snowball :- it's an equipment which is used for data transfer in terms of TB scale to AWS, rather than doing that over the internet we can use snowball to send over the data to AWS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430887"/>
          </a:xfrm>
          <a:prstGeom prst="rect">
            <a:avLst/>
          </a:prstGeom>
        </p:spPr>
        <p:txBody>
          <a:bodyPr>
            <a:spAutoFit/>
          </a:bodyPr>
          <a:lstStyle/>
          <a:p>
            <a:r>
              <a:rPr lang="en-US" sz="2200" dirty="0"/>
              <a:t>Storage</a:t>
            </a:r>
          </a:p>
        </p:txBody>
      </p:sp>
      <p:sp>
        <p:nvSpPr>
          <p:cNvPr id="13" name="Rectangle 12">
            <a:extLst>
              <a:ext uri="{FF2B5EF4-FFF2-40B4-BE49-F238E27FC236}">
                <a16:creationId xmlns:a16="http://schemas.microsoft.com/office/drawing/2014/main" id="{45696B05-8E22-4EC0-B517-57148993D4CF}"/>
              </a:ext>
            </a:extLst>
          </p:cNvPr>
          <p:cNvSpPr/>
          <p:nvPr/>
        </p:nvSpPr>
        <p:spPr>
          <a:xfrm>
            <a:off x="1577564" y="2792467"/>
            <a:ext cx="10069830" cy="646331"/>
          </a:xfrm>
          <a:prstGeom prst="rect">
            <a:avLst/>
          </a:prstGeom>
        </p:spPr>
        <p:txBody>
          <a:bodyPr wrap="square">
            <a:spAutoFit/>
          </a:bodyPr>
          <a:lstStyle/>
          <a:p>
            <a:pPr marL="285750" indent="-285750">
              <a:buFont typeface="Arial" panose="020B0604020202020204" pitchFamily="34" charset="0"/>
              <a:buChar char="•"/>
            </a:pPr>
            <a:r>
              <a:rPr lang="en-US" dirty="0"/>
              <a:t>Storage gateway :- these are VM that you install in DC and that would replicate the information to AWS, there are 4 different types of storage gateway</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4" y="4087810"/>
            <a:ext cx="10069830" cy="646331"/>
          </a:xfrm>
          <a:prstGeom prst="rect">
            <a:avLst/>
          </a:prstGeom>
        </p:spPr>
        <p:txBody>
          <a:bodyPr wrap="square">
            <a:spAutoFit/>
          </a:bodyPr>
          <a:lstStyle/>
          <a:p>
            <a:pPr marL="285750" indent="-285750">
              <a:buFont typeface="Arial" panose="020B0604020202020204" pitchFamily="34" charset="0"/>
              <a:buChar char="•"/>
            </a:pPr>
            <a:r>
              <a:rPr lang="fr-FR" dirty="0"/>
              <a:t>RDS :- </a:t>
            </a:r>
            <a:r>
              <a:rPr lang="fr-FR" dirty="0" err="1"/>
              <a:t>relational</a:t>
            </a:r>
            <a:r>
              <a:rPr lang="fr-FR" dirty="0"/>
              <a:t> </a:t>
            </a:r>
            <a:r>
              <a:rPr lang="fr-FR" dirty="0" err="1"/>
              <a:t>database</a:t>
            </a:r>
            <a:r>
              <a:rPr lang="fr-FR" dirty="0"/>
              <a:t> service. MYSQL, SQL server, Oracle, PostgreSQL, </a:t>
            </a:r>
            <a:r>
              <a:rPr lang="en-US" dirty="0"/>
              <a:t>Amazon also have </a:t>
            </a:r>
            <a:r>
              <a:rPr lang="en-US" dirty="0" err="1"/>
              <a:t>thier</a:t>
            </a:r>
            <a:r>
              <a:rPr lang="en-US" dirty="0"/>
              <a:t> own MYSQL database known as Aurora</a:t>
            </a:r>
          </a:p>
        </p:txBody>
      </p:sp>
      <p:sp>
        <p:nvSpPr>
          <p:cNvPr id="6" name="Rectangle 5">
            <a:extLst>
              <a:ext uri="{FF2B5EF4-FFF2-40B4-BE49-F238E27FC236}">
                <a16:creationId xmlns:a16="http://schemas.microsoft.com/office/drawing/2014/main" id="{9C27E471-389B-4739-884C-11993CBFE1F0}"/>
              </a:ext>
            </a:extLst>
          </p:cNvPr>
          <p:cNvSpPr/>
          <p:nvPr/>
        </p:nvSpPr>
        <p:spPr>
          <a:xfrm>
            <a:off x="1326777" y="3578638"/>
            <a:ext cx="1552028" cy="430887"/>
          </a:xfrm>
          <a:prstGeom prst="rect">
            <a:avLst/>
          </a:prstGeom>
        </p:spPr>
        <p:txBody>
          <a:bodyPr wrap="none">
            <a:spAutoFit/>
          </a:bodyPr>
          <a:lstStyle/>
          <a:p>
            <a:r>
              <a:rPr lang="en-US" sz="2200" dirty="0"/>
              <a:t>Database</a:t>
            </a:r>
          </a:p>
        </p:txBody>
      </p:sp>
      <p:sp>
        <p:nvSpPr>
          <p:cNvPr id="8" name="Rectangle 7">
            <a:extLst>
              <a:ext uri="{FF2B5EF4-FFF2-40B4-BE49-F238E27FC236}">
                <a16:creationId xmlns:a16="http://schemas.microsoft.com/office/drawing/2014/main" id="{96D6739C-09F5-4CF3-9289-4FB8602611CB}"/>
              </a:ext>
            </a:extLst>
          </p:cNvPr>
          <p:cNvSpPr/>
          <p:nvPr/>
        </p:nvSpPr>
        <p:spPr>
          <a:xfrm>
            <a:off x="1577563" y="4760692"/>
            <a:ext cx="9556601" cy="369332"/>
          </a:xfrm>
          <a:prstGeom prst="rect">
            <a:avLst/>
          </a:prstGeom>
        </p:spPr>
        <p:txBody>
          <a:bodyPr wrap="square">
            <a:spAutoFit/>
          </a:bodyPr>
          <a:lstStyle/>
          <a:p>
            <a:pPr marL="285750" indent="-285750">
              <a:buFont typeface="Arial" panose="020B0604020202020204" pitchFamily="34" charset="0"/>
              <a:buChar char="•"/>
            </a:pPr>
            <a:r>
              <a:rPr lang="en-US" dirty="0"/>
              <a:t>DynamoDB :- NOSQL database wherein files are not stores in rows and columns</a:t>
            </a:r>
          </a:p>
        </p:txBody>
      </p:sp>
      <p:sp>
        <p:nvSpPr>
          <p:cNvPr id="9" name="Rectangle 8">
            <a:extLst>
              <a:ext uri="{FF2B5EF4-FFF2-40B4-BE49-F238E27FC236}">
                <a16:creationId xmlns:a16="http://schemas.microsoft.com/office/drawing/2014/main" id="{321A2E30-CCA2-471E-A7BD-51D7CE724C4E}"/>
              </a:ext>
            </a:extLst>
          </p:cNvPr>
          <p:cNvSpPr/>
          <p:nvPr/>
        </p:nvSpPr>
        <p:spPr>
          <a:xfrm>
            <a:off x="1577562" y="5301592"/>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ElasticCache</a:t>
            </a:r>
            <a:r>
              <a:rPr lang="en-US" dirty="0"/>
              <a:t> :- way of caching the commonly queried items from your database server, it can be used to take off the load from the database</a:t>
            </a:r>
          </a:p>
        </p:txBody>
      </p:sp>
      <p:sp>
        <p:nvSpPr>
          <p:cNvPr id="10" name="Rectangle 9">
            <a:extLst>
              <a:ext uri="{FF2B5EF4-FFF2-40B4-BE49-F238E27FC236}">
                <a16:creationId xmlns:a16="http://schemas.microsoft.com/office/drawing/2014/main" id="{8AACA0AE-7A89-4CCF-9671-F98E25E73E70}"/>
              </a:ext>
            </a:extLst>
          </p:cNvPr>
          <p:cNvSpPr/>
          <p:nvPr/>
        </p:nvSpPr>
        <p:spPr>
          <a:xfrm>
            <a:off x="1577562" y="5979140"/>
            <a:ext cx="10417214" cy="646331"/>
          </a:xfrm>
          <a:prstGeom prst="rect">
            <a:avLst/>
          </a:prstGeom>
        </p:spPr>
        <p:txBody>
          <a:bodyPr wrap="square">
            <a:spAutoFit/>
          </a:bodyPr>
          <a:lstStyle/>
          <a:p>
            <a:pPr marL="285750" indent="-285750">
              <a:buFont typeface="Arial" panose="020B0604020202020204" pitchFamily="34" charset="0"/>
              <a:buChar char="•"/>
            </a:pPr>
            <a:r>
              <a:rPr lang="en-US" dirty="0"/>
              <a:t>Redshift :- Data warehousing or BI this is where you do complex queries. you create a copy of your production database in redshift and then run that queries on it</a:t>
            </a:r>
          </a:p>
        </p:txBody>
      </p:sp>
    </p:spTree>
    <p:extLst>
      <p:ext uri="{BB962C8B-B14F-4D97-AF65-F5344CB8AC3E}">
        <p14:creationId xmlns:p14="http://schemas.microsoft.com/office/powerpoint/2010/main" val="376005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646331"/>
          </a:xfrm>
          <a:prstGeom prst="rect">
            <a:avLst/>
          </a:prstGeom>
        </p:spPr>
        <p:txBody>
          <a:bodyPr wrap="square">
            <a:spAutoFit/>
          </a:bodyPr>
          <a:lstStyle/>
          <a:p>
            <a:pPr marL="285750" indent="-285750">
              <a:buFont typeface="Arial" panose="020B0604020202020204" pitchFamily="34" charset="0"/>
              <a:buChar char="•"/>
            </a:pPr>
            <a:r>
              <a:rPr lang="en-US" dirty="0"/>
              <a:t>AWS Migration hub :- This is basically a tracking service it allows you to track your application as your migration proceeds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430887"/>
          </a:xfrm>
          <a:prstGeom prst="rect">
            <a:avLst/>
          </a:prstGeom>
        </p:spPr>
        <p:txBody>
          <a:bodyPr>
            <a:spAutoFit/>
          </a:bodyPr>
          <a:lstStyle/>
          <a:p>
            <a:r>
              <a:rPr lang="en-US" sz="2200" dirty="0"/>
              <a:t>Migration</a:t>
            </a:r>
          </a:p>
        </p:txBody>
      </p:sp>
      <p:sp>
        <p:nvSpPr>
          <p:cNvPr id="13" name="Rectangle 12">
            <a:extLst>
              <a:ext uri="{FF2B5EF4-FFF2-40B4-BE49-F238E27FC236}">
                <a16:creationId xmlns:a16="http://schemas.microsoft.com/office/drawing/2014/main" id="{45696B05-8E22-4EC0-B517-57148993D4CF}"/>
              </a:ext>
            </a:extLst>
          </p:cNvPr>
          <p:cNvSpPr/>
          <p:nvPr/>
        </p:nvSpPr>
        <p:spPr>
          <a:xfrm>
            <a:off x="1577563" y="2616734"/>
            <a:ext cx="10069830" cy="646331"/>
          </a:xfrm>
          <a:prstGeom prst="rect">
            <a:avLst/>
          </a:prstGeom>
        </p:spPr>
        <p:txBody>
          <a:bodyPr wrap="square">
            <a:spAutoFit/>
          </a:bodyPr>
          <a:lstStyle/>
          <a:p>
            <a:pPr marL="285750" indent="-285750">
              <a:buFont typeface="Arial" panose="020B0604020202020204" pitchFamily="34" charset="0"/>
              <a:buChar char="•"/>
            </a:pPr>
            <a:r>
              <a:rPr lang="en-US" dirty="0"/>
              <a:t>Application discovery service :- automated tool to find what applications you have but what are the dependencies</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2" y="3240726"/>
            <a:ext cx="10069830" cy="646331"/>
          </a:xfrm>
          <a:prstGeom prst="rect">
            <a:avLst/>
          </a:prstGeom>
        </p:spPr>
        <p:txBody>
          <a:bodyPr wrap="square">
            <a:spAutoFit/>
          </a:bodyPr>
          <a:lstStyle/>
          <a:p>
            <a:pPr marL="285750" indent="-285750">
              <a:buFont typeface="Arial" panose="020B0604020202020204" pitchFamily="34" charset="0"/>
              <a:buChar char="•"/>
            </a:pPr>
            <a:r>
              <a:rPr lang="en-US" dirty="0"/>
              <a:t>DMS :- Database migration service, very easy way to migrate the database from one </a:t>
            </a:r>
            <a:r>
              <a:rPr lang="en-US" dirty="0" err="1"/>
              <a:t>prem</a:t>
            </a:r>
            <a:r>
              <a:rPr lang="en-US" dirty="0"/>
              <a:t> onto cloud</a:t>
            </a:r>
          </a:p>
        </p:txBody>
      </p:sp>
      <p:sp>
        <p:nvSpPr>
          <p:cNvPr id="8" name="Rectangle 7">
            <a:extLst>
              <a:ext uri="{FF2B5EF4-FFF2-40B4-BE49-F238E27FC236}">
                <a16:creationId xmlns:a16="http://schemas.microsoft.com/office/drawing/2014/main" id="{96D6739C-09F5-4CF3-9289-4FB8602611CB}"/>
              </a:ext>
            </a:extLst>
          </p:cNvPr>
          <p:cNvSpPr/>
          <p:nvPr/>
        </p:nvSpPr>
        <p:spPr>
          <a:xfrm>
            <a:off x="1577562" y="3887057"/>
            <a:ext cx="9556601" cy="646331"/>
          </a:xfrm>
          <a:prstGeom prst="rect">
            <a:avLst/>
          </a:prstGeom>
        </p:spPr>
        <p:txBody>
          <a:bodyPr wrap="square">
            <a:spAutoFit/>
          </a:bodyPr>
          <a:lstStyle/>
          <a:p>
            <a:pPr marL="285750" indent="-285750">
              <a:buFont typeface="Arial" panose="020B0604020202020204" pitchFamily="34" charset="0"/>
              <a:buChar char="•"/>
            </a:pPr>
            <a:r>
              <a:rPr lang="en-US" dirty="0"/>
              <a:t>SMS :- Server migration service is used to migrate the VM or physical machines that you run  in to AWS cloud</a:t>
            </a:r>
          </a:p>
        </p:txBody>
      </p:sp>
      <p:sp>
        <p:nvSpPr>
          <p:cNvPr id="9" name="Rectangle 8">
            <a:extLst>
              <a:ext uri="{FF2B5EF4-FFF2-40B4-BE49-F238E27FC236}">
                <a16:creationId xmlns:a16="http://schemas.microsoft.com/office/drawing/2014/main" id="{321A2E30-CCA2-471E-A7BD-51D7CE724C4E}"/>
              </a:ext>
            </a:extLst>
          </p:cNvPr>
          <p:cNvSpPr/>
          <p:nvPr/>
        </p:nvSpPr>
        <p:spPr>
          <a:xfrm>
            <a:off x="1577562" y="5301592"/>
            <a:ext cx="10069831" cy="923330"/>
          </a:xfrm>
          <a:prstGeom prst="rect">
            <a:avLst/>
          </a:prstGeom>
        </p:spPr>
        <p:txBody>
          <a:bodyPr wrap="square">
            <a:spAutoFit/>
          </a:bodyPr>
          <a:lstStyle/>
          <a:p>
            <a:pPr marL="285750" indent="-285750">
              <a:buFont typeface="Arial" panose="020B0604020202020204" pitchFamily="34" charset="0"/>
              <a:buChar char="•"/>
            </a:pPr>
            <a:r>
              <a:rPr lang="en-US" dirty="0"/>
              <a:t>VPC :- VPC stands for Virtual private cloud it can be referred to as a virtual DC, You can provision all your resources in to a VPN and can configure different kind of security rules, you will configure subnets, and different CIDR address</a:t>
            </a:r>
          </a:p>
        </p:txBody>
      </p:sp>
      <p:sp>
        <p:nvSpPr>
          <p:cNvPr id="3" name="Rectangle 2">
            <a:extLst>
              <a:ext uri="{FF2B5EF4-FFF2-40B4-BE49-F238E27FC236}">
                <a16:creationId xmlns:a16="http://schemas.microsoft.com/office/drawing/2014/main" id="{F362B44B-4679-4670-8C76-F7C070C41AD9}"/>
              </a:ext>
            </a:extLst>
          </p:cNvPr>
          <p:cNvSpPr/>
          <p:nvPr/>
        </p:nvSpPr>
        <p:spPr>
          <a:xfrm>
            <a:off x="1326776" y="4606841"/>
            <a:ext cx="4464423" cy="430887"/>
          </a:xfrm>
          <a:prstGeom prst="rect">
            <a:avLst/>
          </a:prstGeom>
        </p:spPr>
        <p:txBody>
          <a:bodyPr wrap="square">
            <a:spAutoFit/>
          </a:bodyPr>
          <a:lstStyle/>
          <a:p>
            <a:r>
              <a:rPr lang="en-US" sz="2200" dirty="0"/>
              <a:t>Networking and CDN</a:t>
            </a:r>
          </a:p>
        </p:txBody>
      </p:sp>
    </p:spTree>
    <p:extLst>
      <p:ext uri="{BB962C8B-B14F-4D97-AF65-F5344CB8AC3E}">
        <p14:creationId xmlns:p14="http://schemas.microsoft.com/office/powerpoint/2010/main" val="142209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646331"/>
          </a:xfrm>
          <a:prstGeom prst="rect">
            <a:avLst/>
          </a:prstGeom>
        </p:spPr>
        <p:txBody>
          <a:bodyPr wrap="square">
            <a:spAutoFit/>
          </a:bodyPr>
          <a:lstStyle/>
          <a:p>
            <a:pPr marL="285750" indent="-285750">
              <a:buFont typeface="Arial" panose="020B0604020202020204" pitchFamily="34" charset="0"/>
              <a:buChar char="•"/>
            </a:pPr>
            <a:r>
              <a:rPr lang="en-US" dirty="0" err="1"/>
              <a:t>Cloudfront</a:t>
            </a:r>
            <a:r>
              <a:rPr lang="en-US" dirty="0"/>
              <a:t> :- is the amazon CDN network that uses edge location to serve content by caching the content at the edge location</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769441"/>
          </a:xfrm>
          <a:prstGeom prst="rect">
            <a:avLst/>
          </a:prstGeom>
        </p:spPr>
        <p:txBody>
          <a:bodyPr>
            <a:spAutoFit/>
          </a:bodyPr>
          <a:lstStyle/>
          <a:p>
            <a:r>
              <a:rPr lang="en-US" sz="2200" dirty="0"/>
              <a:t>Networking and CDN</a:t>
            </a:r>
          </a:p>
          <a:p>
            <a:endParaRPr lang="en-US" sz="2200" dirty="0"/>
          </a:p>
        </p:txBody>
      </p:sp>
      <p:sp>
        <p:nvSpPr>
          <p:cNvPr id="13" name="Rectangle 12">
            <a:extLst>
              <a:ext uri="{FF2B5EF4-FFF2-40B4-BE49-F238E27FC236}">
                <a16:creationId xmlns:a16="http://schemas.microsoft.com/office/drawing/2014/main" id="{45696B05-8E22-4EC0-B517-57148993D4CF}"/>
              </a:ext>
            </a:extLst>
          </p:cNvPr>
          <p:cNvSpPr/>
          <p:nvPr/>
        </p:nvSpPr>
        <p:spPr>
          <a:xfrm>
            <a:off x="1577563" y="2616734"/>
            <a:ext cx="10069830" cy="369332"/>
          </a:xfrm>
          <a:prstGeom prst="rect">
            <a:avLst/>
          </a:prstGeom>
        </p:spPr>
        <p:txBody>
          <a:bodyPr wrap="square">
            <a:spAutoFit/>
          </a:bodyPr>
          <a:lstStyle/>
          <a:p>
            <a:pPr marL="285750" indent="-285750">
              <a:buFont typeface="Arial" panose="020B0604020202020204" pitchFamily="34" charset="0"/>
              <a:buChar char="•"/>
            </a:pPr>
            <a:r>
              <a:rPr lang="en-US" dirty="0"/>
              <a:t>Route53 :- Amazon DNS service.</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3" y="3034318"/>
            <a:ext cx="10069830" cy="646331"/>
          </a:xfrm>
          <a:prstGeom prst="rect">
            <a:avLst/>
          </a:prstGeom>
        </p:spPr>
        <p:txBody>
          <a:bodyPr wrap="square">
            <a:spAutoFit/>
          </a:bodyPr>
          <a:lstStyle/>
          <a:p>
            <a:pPr marL="285750" indent="-285750">
              <a:buFont typeface="Arial" panose="020B0604020202020204" pitchFamily="34" charset="0"/>
              <a:buChar char="•"/>
            </a:pPr>
            <a:r>
              <a:rPr lang="en-US" dirty="0"/>
              <a:t>API Gateway :- You can create your own API in order to make your other services to talk to each other through API calls or access that particular service using API calls</a:t>
            </a:r>
          </a:p>
        </p:txBody>
      </p:sp>
      <p:sp>
        <p:nvSpPr>
          <p:cNvPr id="8" name="Rectangle 7">
            <a:extLst>
              <a:ext uri="{FF2B5EF4-FFF2-40B4-BE49-F238E27FC236}">
                <a16:creationId xmlns:a16="http://schemas.microsoft.com/office/drawing/2014/main" id="{96D6739C-09F5-4CF3-9289-4FB8602611CB}"/>
              </a:ext>
            </a:extLst>
          </p:cNvPr>
          <p:cNvSpPr/>
          <p:nvPr/>
        </p:nvSpPr>
        <p:spPr>
          <a:xfrm>
            <a:off x="1577562" y="3702225"/>
            <a:ext cx="9556601" cy="369332"/>
          </a:xfrm>
          <a:prstGeom prst="rect">
            <a:avLst/>
          </a:prstGeom>
        </p:spPr>
        <p:txBody>
          <a:bodyPr wrap="square">
            <a:spAutoFit/>
          </a:bodyPr>
          <a:lstStyle/>
          <a:p>
            <a:pPr marL="285750" indent="-285750">
              <a:buFont typeface="Arial" panose="020B0604020202020204" pitchFamily="34" charset="0"/>
              <a:buChar char="•"/>
            </a:pPr>
            <a:r>
              <a:rPr lang="en-US" dirty="0"/>
              <a:t>Direct Connect :- way of running dedicated lines from your HQ directly in to AWS</a:t>
            </a:r>
          </a:p>
        </p:txBody>
      </p:sp>
      <p:sp>
        <p:nvSpPr>
          <p:cNvPr id="9" name="Rectangle 8">
            <a:extLst>
              <a:ext uri="{FF2B5EF4-FFF2-40B4-BE49-F238E27FC236}">
                <a16:creationId xmlns:a16="http://schemas.microsoft.com/office/drawing/2014/main" id="{321A2E30-CCA2-471E-A7BD-51D7CE724C4E}"/>
              </a:ext>
            </a:extLst>
          </p:cNvPr>
          <p:cNvSpPr/>
          <p:nvPr/>
        </p:nvSpPr>
        <p:spPr>
          <a:xfrm>
            <a:off x="1577562" y="4536604"/>
            <a:ext cx="10069831" cy="369332"/>
          </a:xfrm>
          <a:prstGeom prst="rect">
            <a:avLst/>
          </a:prstGeom>
        </p:spPr>
        <p:txBody>
          <a:bodyPr wrap="square">
            <a:spAutoFit/>
          </a:bodyPr>
          <a:lstStyle/>
          <a:p>
            <a:pPr marL="285750" indent="-285750">
              <a:buFont typeface="Arial" panose="020B0604020202020204" pitchFamily="34" charset="0"/>
              <a:buChar char="•"/>
            </a:pPr>
            <a:r>
              <a:rPr lang="en-US" dirty="0" err="1"/>
              <a:t>CodeStar</a:t>
            </a:r>
            <a:r>
              <a:rPr lang="en-US" dirty="0"/>
              <a:t> :- Way of getting a group of developers working together</a:t>
            </a:r>
          </a:p>
        </p:txBody>
      </p:sp>
      <p:sp>
        <p:nvSpPr>
          <p:cNvPr id="3" name="Rectangle 2">
            <a:extLst>
              <a:ext uri="{FF2B5EF4-FFF2-40B4-BE49-F238E27FC236}">
                <a16:creationId xmlns:a16="http://schemas.microsoft.com/office/drawing/2014/main" id="{F362B44B-4679-4670-8C76-F7C070C41AD9}"/>
              </a:ext>
            </a:extLst>
          </p:cNvPr>
          <p:cNvSpPr/>
          <p:nvPr/>
        </p:nvSpPr>
        <p:spPr>
          <a:xfrm>
            <a:off x="1326777" y="4088637"/>
            <a:ext cx="4464423" cy="430887"/>
          </a:xfrm>
          <a:prstGeom prst="rect">
            <a:avLst/>
          </a:prstGeom>
        </p:spPr>
        <p:txBody>
          <a:bodyPr wrap="square">
            <a:spAutoFit/>
          </a:bodyPr>
          <a:lstStyle/>
          <a:p>
            <a:r>
              <a:rPr lang="en-US" sz="2200" dirty="0"/>
              <a:t>Developer tools</a:t>
            </a:r>
          </a:p>
        </p:txBody>
      </p:sp>
      <p:sp>
        <p:nvSpPr>
          <p:cNvPr id="5" name="Rectangle 4">
            <a:extLst>
              <a:ext uri="{FF2B5EF4-FFF2-40B4-BE49-F238E27FC236}">
                <a16:creationId xmlns:a16="http://schemas.microsoft.com/office/drawing/2014/main" id="{C4DB07AB-75FD-4B50-ADA1-2A70A93092CA}"/>
              </a:ext>
            </a:extLst>
          </p:cNvPr>
          <p:cNvSpPr/>
          <p:nvPr/>
        </p:nvSpPr>
        <p:spPr>
          <a:xfrm>
            <a:off x="579114" y="6224922"/>
            <a:ext cx="11068279" cy="369332"/>
          </a:xfrm>
          <a:prstGeom prst="rect">
            <a:avLst/>
          </a:prstGeom>
        </p:spPr>
        <p:txBody>
          <a:bodyPr wrap="square">
            <a:spAutoFit/>
          </a:bodyPr>
          <a:lstStyle/>
          <a:p>
            <a:r>
              <a:rPr lang="en-US" dirty="0"/>
              <a:t>Note :- </a:t>
            </a:r>
            <a:r>
              <a:rPr lang="en-US" dirty="0" err="1"/>
              <a:t>Develpoer</a:t>
            </a:r>
            <a:r>
              <a:rPr lang="en-US" dirty="0"/>
              <a:t> </a:t>
            </a:r>
            <a:r>
              <a:rPr lang="en-US" dirty="0" err="1"/>
              <a:t>toolsdoes</a:t>
            </a:r>
            <a:r>
              <a:rPr lang="en-US" dirty="0"/>
              <a:t> not comes up in the exam but you should know how it works</a:t>
            </a:r>
          </a:p>
        </p:txBody>
      </p:sp>
      <p:sp>
        <p:nvSpPr>
          <p:cNvPr id="6" name="Rectangle 5">
            <a:extLst>
              <a:ext uri="{FF2B5EF4-FFF2-40B4-BE49-F238E27FC236}">
                <a16:creationId xmlns:a16="http://schemas.microsoft.com/office/drawing/2014/main" id="{09F23B6D-2D23-4206-8E4A-90CD45FB1CD7}"/>
              </a:ext>
            </a:extLst>
          </p:cNvPr>
          <p:cNvSpPr/>
          <p:nvPr/>
        </p:nvSpPr>
        <p:spPr>
          <a:xfrm>
            <a:off x="1577561" y="4975768"/>
            <a:ext cx="9556601" cy="646331"/>
          </a:xfrm>
          <a:prstGeom prst="rect">
            <a:avLst/>
          </a:prstGeom>
        </p:spPr>
        <p:txBody>
          <a:bodyPr wrap="square">
            <a:spAutoFit/>
          </a:bodyPr>
          <a:lstStyle/>
          <a:p>
            <a:pPr marL="285750" indent="-285750">
              <a:buFont typeface="Arial" panose="020B0604020202020204" pitchFamily="34" charset="0"/>
              <a:buChar char="•"/>
            </a:pPr>
            <a:r>
              <a:rPr lang="en-US" dirty="0" err="1"/>
              <a:t>CodeCommit</a:t>
            </a:r>
            <a:r>
              <a:rPr lang="en-US" dirty="0"/>
              <a:t> :- Place where you would store your code, just like a git repo work you can use your even use your private git repo in </a:t>
            </a:r>
            <a:r>
              <a:rPr lang="en-US" dirty="0" err="1"/>
              <a:t>codecommit</a:t>
            </a:r>
            <a:endParaRPr lang="en-US" dirty="0"/>
          </a:p>
        </p:txBody>
      </p:sp>
      <p:sp>
        <p:nvSpPr>
          <p:cNvPr id="7" name="Rectangle 6">
            <a:extLst>
              <a:ext uri="{FF2B5EF4-FFF2-40B4-BE49-F238E27FC236}">
                <a16:creationId xmlns:a16="http://schemas.microsoft.com/office/drawing/2014/main" id="{D5E20D58-1E5D-4849-82DE-B949498DFE8E}"/>
              </a:ext>
            </a:extLst>
          </p:cNvPr>
          <p:cNvSpPr/>
          <p:nvPr/>
        </p:nvSpPr>
        <p:spPr>
          <a:xfrm>
            <a:off x="1577561" y="5315290"/>
            <a:ext cx="10309639" cy="923330"/>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Codebuild</a:t>
            </a:r>
            <a:r>
              <a:rPr lang="en-US" dirty="0"/>
              <a:t> :- As the name suggest once you have the code ready code build would compile and run test and would prepare packages ready for deployment</a:t>
            </a:r>
          </a:p>
        </p:txBody>
      </p:sp>
    </p:spTree>
    <p:extLst>
      <p:ext uri="{BB962C8B-B14F-4D97-AF65-F5344CB8AC3E}">
        <p14:creationId xmlns:p14="http://schemas.microsoft.com/office/powerpoint/2010/main" val="32193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CD9E-9FA3-45B2-8EA6-88145BCFDB37}"/>
              </a:ext>
            </a:extLst>
          </p:cNvPr>
          <p:cNvSpPr>
            <a:spLocks noGrp="1"/>
          </p:cNvSpPr>
          <p:nvPr>
            <p:ph type="title"/>
          </p:nvPr>
        </p:nvSpPr>
        <p:spPr/>
        <p:txBody>
          <a:bodyPr/>
          <a:lstStyle/>
          <a:p>
            <a:r>
              <a:rPr lang="en-US" dirty="0"/>
              <a:t>What is Cloud ?</a:t>
            </a:r>
          </a:p>
        </p:txBody>
      </p:sp>
      <p:pic>
        <p:nvPicPr>
          <p:cNvPr id="5" name="Content Placeholder 4">
            <a:extLst>
              <a:ext uri="{FF2B5EF4-FFF2-40B4-BE49-F238E27FC236}">
                <a16:creationId xmlns:a16="http://schemas.microsoft.com/office/drawing/2014/main" id="{DD4CE5EC-6F9E-4454-80EC-DAE384FEC561}"/>
              </a:ext>
            </a:extLst>
          </p:cNvPr>
          <p:cNvPicPr>
            <a:picLocks noGrp="1" noChangeAspect="1"/>
          </p:cNvPicPr>
          <p:nvPr>
            <p:ph idx="1"/>
          </p:nvPr>
        </p:nvPicPr>
        <p:blipFill>
          <a:blip r:embed="rId2"/>
          <a:stretch>
            <a:fillRect/>
          </a:stretch>
        </p:blipFill>
        <p:spPr>
          <a:xfrm>
            <a:off x="972273" y="1562582"/>
            <a:ext cx="9977377" cy="47117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84450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4" y="1917985"/>
            <a:ext cx="10069830" cy="369332"/>
          </a:xfrm>
          <a:prstGeom prst="rect">
            <a:avLst/>
          </a:prstGeom>
        </p:spPr>
        <p:txBody>
          <a:bodyPr wrap="square">
            <a:spAutoFit/>
          </a:bodyPr>
          <a:lstStyle/>
          <a:p>
            <a:pPr marL="285750" indent="-285750">
              <a:buFont typeface="Arial" panose="020B0604020202020204" pitchFamily="34" charset="0"/>
              <a:buChar char="•"/>
            </a:pPr>
            <a:r>
              <a:rPr lang="en-US" dirty="0" err="1"/>
              <a:t>CodeDeploy</a:t>
            </a:r>
            <a:r>
              <a:rPr lang="en-US" dirty="0"/>
              <a:t> :- used to deploy the package on </a:t>
            </a:r>
            <a:r>
              <a:rPr lang="en-US" dirty="0" err="1"/>
              <a:t>on</a:t>
            </a:r>
            <a:r>
              <a:rPr lang="en-US" dirty="0"/>
              <a:t> </a:t>
            </a:r>
            <a:r>
              <a:rPr lang="en-US" dirty="0" err="1"/>
              <a:t>prem</a:t>
            </a:r>
            <a:r>
              <a:rPr lang="en-US" dirty="0"/>
              <a:t> or on EC2 instances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769441"/>
          </a:xfrm>
          <a:prstGeom prst="rect">
            <a:avLst/>
          </a:prstGeom>
        </p:spPr>
        <p:txBody>
          <a:bodyPr>
            <a:spAutoFit/>
          </a:bodyPr>
          <a:lstStyle/>
          <a:p>
            <a:r>
              <a:rPr lang="en-US" sz="2200" dirty="0"/>
              <a:t>Developer tools</a:t>
            </a:r>
          </a:p>
          <a:p>
            <a:endParaRPr lang="en-US" sz="2200" dirty="0"/>
          </a:p>
        </p:txBody>
      </p:sp>
      <p:sp>
        <p:nvSpPr>
          <p:cNvPr id="13" name="Rectangle 12">
            <a:extLst>
              <a:ext uri="{FF2B5EF4-FFF2-40B4-BE49-F238E27FC236}">
                <a16:creationId xmlns:a16="http://schemas.microsoft.com/office/drawing/2014/main" id="{45696B05-8E22-4EC0-B517-57148993D4CF}"/>
              </a:ext>
            </a:extLst>
          </p:cNvPr>
          <p:cNvSpPr/>
          <p:nvPr/>
        </p:nvSpPr>
        <p:spPr>
          <a:xfrm>
            <a:off x="1604457" y="2364260"/>
            <a:ext cx="10069830" cy="646331"/>
          </a:xfrm>
          <a:prstGeom prst="rect">
            <a:avLst/>
          </a:prstGeom>
        </p:spPr>
        <p:txBody>
          <a:bodyPr wrap="square">
            <a:spAutoFit/>
          </a:bodyPr>
          <a:lstStyle/>
          <a:p>
            <a:pPr marL="285750" indent="-285750">
              <a:buFont typeface="Arial" panose="020B0604020202020204" pitchFamily="34" charset="0"/>
              <a:buChar char="•"/>
            </a:pPr>
            <a:r>
              <a:rPr lang="en-US" dirty="0" err="1"/>
              <a:t>CodePipeline</a:t>
            </a:r>
            <a:r>
              <a:rPr lang="en-US" dirty="0"/>
              <a:t> :- a CD service which is used to visualize where the code is in Software delivery process</a:t>
            </a:r>
          </a:p>
        </p:txBody>
      </p:sp>
      <p:sp>
        <p:nvSpPr>
          <p:cNvPr id="14" name="Rectangle 13">
            <a:extLst>
              <a:ext uri="{FF2B5EF4-FFF2-40B4-BE49-F238E27FC236}">
                <a16:creationId xmlns:a16="http://schemas.microsoft.com/office/drawing/2014/main" id="{DDCC9047-FC0E-46CB-811F-42EA50F0CED0}"/>
              </a:ext>
            </a:extLst>
          </p:cNvPr>
          <p:cNvSpPr/>
          <p:nvPr/>
        </p:nvSpPr>
        <p:spPr>
          <a:xfrm>
            <a:off x="1577563" y="3034318"/>
            <a:ext cx="10069830" cy="369332"/>
          </a:xfrm>
          <a:prstGeom prst="rect">
            <a:avLst/>
          </a:prstGeom>
        </p:spPr>
        <p:txBody>
          <a:bodyPr wrap="square">
            <a:spAutoFit/>
          </a:bodyPr>
          <a:lstStyle/>
          <a:p>
            <a:pPr marL="285750" indent="-285750">
              <a:buFont typeface="Arial" panose="020B0604020202020204" pitchFamily="34" charset="0"/>
              <a:buChar char="•"/>
            </a:pPr>
            <a:r>
              <a:rPr lang="en-US" dirty="0"/>
              <a:t>X-Ray :- used for debugging process</a:t>
            </a:r>
          </a:p>
        </p:txBody>
      </p:sp>
      <p:sp>
        <p:nvSpPr>
          <p:cNvPr id="8" name="Rectangle 7">
            <a:extLst>
              <a:ext uri="{FF2B5EF4-FFF2-40B4-BE49-F238E27FC236}">
                <a16:creationId xmlns:a16="http://schemas.microsoft.com/office/drawing/2014/main" id="{96D6739C-09F5-4CF3-9289-4FB8602611CB}"/>
              </a:ext>
            </a:extLst>
          </p:cNvPr>
          <p:cNvSpPr/>
          <p:nvPr/>
        </p:nvSpPr>
        <p:spPr>
          <a:xfrm>
            <a:off x="1577561" y="3454087"/>
            <a:ext cx="9556601" cy="369332"/>
          </a:xfrm>
          <a:prstGeom prst="rect">
            <a:avLst/>
          </a:prstGeom>
        </p:spPr>
        <p:txBody>
          <a:bodyPr wrap="square">
            <a:spAutoFit/>
          </a:bodyPr>
          <a:lstStyle/>
          <a:p>
            <a:pPr marL="285750" indent="-285750">
              <a:buFont typeface="Arial" panose="020B0604020202020204" pitchFamily="34" charset="0"/>
              <a:buChar char="•"/>
            </a:pPr>
            <a:r>
              <a:rPr lang="en-US" dirty="0"/>
              <a:t>Cloud9 :- IDE environment wherein you can develop your code inside the console</a:t>
            </a:r>
          </a:p>
        </p:txBody>
      </p:sp>
      <p:sp>
        <p:nvSpPr>
          <p:cNvPr id="9" name="Rectangle 8">
            <a:extLst>
              <a:ext uri="{FF2B5EF4-FFF2-40B4-BE49-F238E27FC236}">
                <a16:creationId xmlns:a16="http://schemas.microsoft.com/office/drawing/2014/main" id="{321A2E30-CCA2-471E-A7BD-51D7CE724C4E}"/>
              </a:ext>
            </a:extLst>
          </p:cNvPr>
          <p:cNvSpPr/>
          <p:nvPr/>
        </p:nvSpPr>
        <p:spPr>
          <a:xfrm>
            <a:off x="1604457" y="4337391"/>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Cloudwatch</a:t>
            </a:r>
            <a:r>
              <a:rPr lang="en-US" dirty="0"/>
              <a:t> :- monitoring service, wherein you can setup alarms and monitoring alerts for certain service</a:t>
            </a:r>
          </a:p>
        </p:txBody>
      </p:sp>
      <p:sp>
        <p:nvSpPr>
          <p:cNvPr id="3" name="Rectangle 2">
            <a:extLst>
              <a:ext uri="{FF2B5EF4-FFF2-40B4-BE49-F238E27FC236}">
                <a16:creationId xmlns:a16="http://schemas.microsoft.com/office/drawing/2014/main" id="{F362B44B-4679-4670-8C76-F7C070C41AD9}"/>
              </a:ext>
            </a:extLst>
          </p:cNvPr>
          <p:cNvSpPr/>
          <p:nvPr/>
        </p:nvSpPr>
        <p:spPr>
          <a:xfrm>
            <a:off x="1326777" y="3926330"/>
            <a:ext cx="4464423" cy="430887"/>
          </a:xfrm>
          <a:prstGeom prst="rect">
            <a:avLst/>
          </a:prstGeom>
        </p:spPr>
        <p:txBody>
          <a:bodyPr wrap="square">
            <a:spAutoFit/>
          </a:bodyPr>
          <a:lstStyle/>
          <a:p>
            <a:r>
              <a:rPr lang="en-US" sz="2200" dirty="0"/>
              <a:t>Management tools</a:t>
            </a:r>
          </a:p>
        </p:txBody>
      </p:sp>
      <p:sp>
        <p:nvSpPr>
          <p:cNvPr id="6" name="Rectangle 5">
            <a:extLst>
              <a:ext uri="{FF2B5EF4-FFF2-40B4-BE49-F238E27FC236}">
                <a16:creationId xmlns:a16="http://schemas.microsoft.com/office/drawing/2014/main" id="{09F23B6D-2D23-4206-8E4A-90CD45FB1CD7}"/>
              </a:ext>
            </a:extLst>
          </p:cNvPr>
          <p:cNvSpPr/>
          <p:nvPr/>
        </p:nvSpPr>
        <p:spPr>
          <a:xfrm>
            <a:off x="1577561" y="4975768"/>
            <a:ext cx="9556601" cy="646331"/>
          </a:xfrm>
          <a:prstGeom prst="rect">
            <a:avLst/>
          </a:prstGeom>
        </p:spPr>
        <p:txBody>
          <a:bodyPr wrap="square">
            <a:spAutoFit/>
          </a:bodyPr>
          <a:lstStyle/>
          <a:p>
            <a:pPr marL="285750" indent="-285750">
              <a:buFont typeface="Arial" panose="020B0604020202020204" pitchFamily="34" charset="0"/>
              <a:buChar char="•"/>
            </a:pPr>
            <a:r>
              <a:rPr lang="en-US" dirty="0" err="1"/>
              <a:t>Cloudformation</a:t>
            </a:r>
            <a:r>
              <a:rPr lang="en-US" dirty="0"/>
              <a:t> :- cloud formation where in you right code and the infrastructure is provisioned as per the code</a:t>
            </a:r>
          </a:p>
        </p:txBody>
      </p:sp>
      <p:sp>
        <p:nvSpPr>
          <p:cNvPr id="7" name="Rectangle 6">
            <a:extLst>
              <a:ext uri="{FF2B5EF4-FFF2-40B4-BE49-F238E27FC236}">
                <a16:creationId xmlns:a16="http://schemas.microsoft.com/office/drawing/2014/main" id="{D5E20D58-1E5D-4849-82DE-B949498DFE8E}"/>
              </a:ext>
            </a:extLst>
          </p:cNvPr>
          <p:cNvSpPr/>
          <p:nvPr/>
        </p:nvSpPr>
        <p:spPr>
          <a:xfrm>
            <a:off x="1577561" y="5315290"/>
            <a:ext cx="10309639" cy="1754326"/>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Cloudtrail</a:t>
            </a:r>
            <a:r>
              <a:rPr lang="en-US" dirty="0"/>
              <a:t> :- Auditing service, every time you interact with S3 that triggers an API calls and </a:t>
            </a:r>
            <a:r>
              <a:rPr lang="en-US" dirty="0" err="1"/>
              <a:t>Cloudtrails</a:t>
            </a:r>
            <a:r>
              <a:rPr lang="en-US" dirty="0"/>
              <a:t> logs all those changes. Essentially </a:t>
            </a:r>
            <a:r>
              <a:rPr lang="en-US" dirty="0" err="1"/>
              <a:t>cloudtrails</a:t>
            </a:r>
            <a:r>
              <a:rPr lang="en-US" dirty="0"/>
              <a:t> logs changes in your AWS environment. It's turned on by default it stores all the logs for one week by default, you can use these logs to check if anything went wrong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803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577245"/>
            <a:ext cx="10069830" cy="1200329"/>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Config :- Monitors the configuration of your entire AWS environment and has like point in time snapshot and you can move your infrastructure restore that back to point in time. also you can visualize your AWS environment</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1107996"/>
          </a:xfrm>
          <a:prstGeom prst="rect">
            <a:avLst/>
          </a:prstGeom>
        </p:spPr>
        <p:txBody>
          <a:bodyPr>
            <a:spAutoFit/>
          </a:bodyPr>
          <a:lstStyle/>
          <a:p>
            <a:r>
              <a:rPr lang="en-US" sz="2200" dirty="0"/>
              <a:t>Management tools</a:t>
            </a:r>
          </a:p>
          <a:p>
            <a:endParaRPr lang="en-US" sz="2200" dirty="0"/>
          </a:p>
          <a:p>
            <a:endParaRPr lang="en-US" sz="2200" dirty="0"/>
          </a:p>
        </p:txBody>
      </p:sp>
      <p:sp>
        <p:nvSpPr>
          <p:cNvPr id="14" name="Rectangle 13">
            <a:extLst>
              <a:ext uri="{FF2B5EF4-FFF2-40B4-BE49-F238E27FC236}">
                <a16:creationId xmlns:a16="http://schemas.microsoft.com/office/drawing/2014/main" id="{DDCC9047-FC0E-46CB-811F-42EA50F0CED0}"/>
              </a:ext>
            </a:extLst>
          </p:cNvPr>
          <p:cNvSpPr/>
          <p:nvPr/>
        </p:nvSpPr>
        <p:spPr>
          <a:xfrm>
            <a:off x="1604457" y="2441473"/>
            <a:ext cx="10069830" cy="923330"/>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Opswork</a:t>
            </a:r>
            <a:r>
              <a:rPr lang="en-US" dirty="0"/>
              <a:t> :- Very similar to Elastic Beanstalk, </a:t>
            </a:r>
            <a:r>
              <a:rPr lang="en-US" dirty="0" err="1"/>
              <a:t>Opswork</a:t>
            </a:r>
            <a:r>
              <a:rPr lang="en-US" dirty="0"/>
              <a:t> uses Chef and puppet, it's a way of automating all the configuration of your environment</a:t>
            </a:r>
          </a:p>
        </p:txBody>
      </p:sp>
      <p:sp>
        <p:nvSpPr>
          <p:cNvPr id="8" name="Rectangle 7">
            <a:extLst>
              <a:ext uri="{FF2B5EF4-FFF2-40B4-BE49-F238E27FC236}">
                <a16:creationId xmlns:a16="http://schemas.microsoft.com/office/drawing/2014/main" id="{96D6739C-09F5-4CF3-9289-4FB8602611CB}"/>
              </a:ext>
            </a:extLst>
          </p:cNvPr>
          <p:cNvSpPr/>
          <p:nvPr/>
        </p:nvSpPr>
        <p:spPr>
          <a:xfrm>
            <a:off x="1604457" y="3305740"/>
            <a:ext cx="9556601" cy="646331"/>
          </a:xfrm>
          <a:prstGeom prst="rect">
            <a:avLst/>
          </a:prstGeom>
        </p:spPr>
        <p:txBody>
          <a:bodyPr wrap="square">
            <a:spAutoFit/>
          </a:bodyPr>
          <a:lstStyle/>
          <a:p>
            <a:pPr marL="285750" indent="-285750">
              <a:buFont typeface="Arial" panose="020B0604020202020204" pitchFamily="34" charset="0"/>
              <a:buChar char="•"/>
            </a:pPr>
            <a:r>
              <a:rPr lang="en-US" dirty="0"/>
              <a:t>Service catalog :- It's a catalog wherein you have list of all approved services to use for your </a:t>
            </a:r>
            <a:r>
              <a:rPr lang="en-US" dirty="0" err="1"/>
              <a:t>org.does</a:t>
            </a:r>
            <a:r>
              <a:rPr lang="en-US" dirty="0"/>
              <a:t> not comes in AWS-SA</a:t>
            </a:r>
          </a:p>
        </p:txBody>
      </p:sp>
      <p:sp>
        <p:nvSpPr>
          <p:cNvPr id="9" name="Rectangle 8">
            <a:extLst>
              <a:ext uri="{FF2B5EF4-FFF2-40B4-BE49-F238E27FC236}">
                <a16:creationId xmlns:a16="http://schemas.microsoft.com/office/drawing/2014/main" id="{321A2E30-CCA2-471E-A7BD-51D7CE724C4E}"/>
              </a:ext>
            </a:extLst>
          </p:cNvPr>
          <p:cNvSpPr/>
          <p:nvPr/>
        </p:nvSpPr>
        <p:spPr>
          <a:xfrm>
            <a:off x="1604457" y="3944116"/>
            <a:ext cx="10069831" cy="646331"/>
          </a:xfrm>
          <a:prstGeom prst="rect">
            <a:avLst/>
          </a:prstGeom>
        </p:spPr>
        <p:txBody>
          <a:bodyPr wrap="square">
            <a:spAutoFit/>
          </a:bodyPr>
          <a:lstStyle/>
          <a:p>
            <a:pPr marL="285750" indent="-285750">
              <a:buFont typeface="Arial" panose="020B0604020202020204" pitchFamily="34" charset="0"/>
              <a:buChar char="•"/>
            </a:pPr>
            <a:r>
              <a:rPr lang="en-US" dirty="0"/>
              <a:t>Systems Manager :- Interface for managing your AWS resources, typically used for EC2. does not comes in AWS-SA</a:t>
            </a:r>
          </a:p>
        </p:txBody>
      </p:sp>
      <p:sp>
        <p:nvSpPr>
          <p:cNvPr id="6" name="Rectangle 5">
            <a:extLst>
              <a:ext uri="{FF2B5EF4-FFF2-40B4-BE49-F238E27FC236}">
                <a16:creationId xmlns:a16="http://schemas.microsoft.com/office/drawing/2014/main" id="{09F23B6D-2D23-4206-8E4A-90CD45FB1CD7}"/>
              </a:ext>
            </a:extLst>
          </p:cNvPr>
          <p:cNvSpPr/>
          <p:nvPr/>
        </p:nvSpPr>
        <p:spPr>
          <a:xfrm>
            <a:off x="1604457" y="4631311"/>
            <a:ext cx="9556601" cy="923330"/>
          </a:xfrm>
          <a:prstGeom prst="rect">
            <a:avLst/>
          </a:prstGeom>
        </p:spPr>
        <p:txBody>
          <a:bodyPr wrap="square">
            <a:spAutoFit/>
          </a:bodyPr>
          <a:lstStyle/>
          <a:p>
            <a:pPr marL="285750" indent="-285750">
              <a:buFont typeface="Arial" panose="020B0604020202020204" pitchFamily="34" charset="0"/>
              <a:buChar char="•"/>
            </a:pPr>
            <a:r>
              <a:rPr lang="en-US" dirty="0"/>
              <a:t>Trusted Advisor :- advise you across multiple domains, like security, cost optimization that keeps scanning your AWS infra and notifies you for any recommendation as per best practices</a:t>
            </a:r>
          </a:p>
        </p:txBody>
      </p:sp>
      <p:sp>
        <p:nvSpPr>
          <p:cNvPr id="5" name="Rectangle 4">
            <a:extLst>
              <a:ext uri="{FF2B5EF4-FFF2-40B4-BE49-F238E27FC236}">
                <a16:creationId xmlns:a16="http://schemas.microsoft.com/office/drawing/2014/main" id="{369C2C3E-C260-44E2-B8FB-F96D8AF44FA3}"/>
              </a:ext>
            </a:extLst>
          </p:cNvPr>
          <p:cNvSpPr/>
          <p:nvPr/>
        </p:nvSpPr>
        <p:spPr>
          <a:xfrm>
            <a:off x="259860" y="5937310"/>
            <a:ext cx="10282633" cy="646331"/>
          </a:xfrm>
          <a:prstGeom prst="rect">
            <a:avLst/>
          </a:prstGeom>
        </p:spPr>
        <p:txBody>
          <a:bodyPr wrap="square">
            <a:spAutoFit/>
          </a:bodyPr>
          <a:lstStyle/>
          <a:p>
            <a:endParaRPr lang="en-US" dirty="0"/>
          </a:p>
          <a:p>
            <a:r>
              <a:rPr lang="en-US" dirty="0"/>
              <a:t>NOTE :- Activate </a:t>
            </a:r>
            <a:r>
              <a:rPr lang="en-US" dirty="0" err="1"/>
              <a:t>cloudtrail</a:t>
            </a:r>
            <a:r>
              <a:rPr lang="en-US" dirty="0"/>
              <a:t> across all AWS regions for all AWS accounts</a:t>
            </a:r>
          </a:p>
        </p:txBody>
      </p:sp>
      <p:sp>
        <p:nvSpPr>
          <p:cNvPr id="10" name="Rectangle 9">
            <a:extLst>
              <a:ext uri="{FF2B5EF4-FFF2-40B4-BE49-F238E27FC236}">
                <a16:creationId xmlns:a16="http://schemas.microsoft.com/office/drawing/2014/main" id="{7E538EF1-C321-4A22-9C40-68AD87ABBA01}"/>
              </a:ext>
            </a:extLst>
          </p:cNvPr>
          <p:cNvSpPr/>
          <p:nvPr/>
        </p:nvSpPr>
        <p:spPr>
          <a:xfrm>
            <a:off x="1604456" y="5584826"/>
            <a:ext cx="9906225" cy="646331"/>
          </a:xfrm>
          <a:prstGeom prst="rect">
            <a:avLst/>
          </a:prstGeom>
        </p:spPr>
        <p:txBody>
          <a:bodyPr wrap="square">
            <a:spAutoFit/>
          </a:bodyPr>
          <a:lstStyle/>
          <a:p>
            <a:pPr marL="285750" indent="-285750">
              <a:buFont typeface="Arial" panose="020B0604020202020204" pitchFamily="34" charset="0"/>
              <a:buChar char="•"/>
            </a:pPr>
            <a:r>
              <a:rPr lang="en-US" dirty="0"/>
              <a:t>Managed services :- If you don't want to do any admin task you can use managed services</a:t>
            </a:r>
          </a:p>
        </p:txBody>
      </p:sp>
    </p:spTree>
    <p:extLst>
      <p:ext uri="{BB962C8B-B14F-4D97-AF65-F5344CB8AC3E}">
        <p14:creationId xmlns:p14="http://schemas.microsoft.com/office/powerpoint/2010/main" val="229538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577245"/>
            <a:ext cx="10069830"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Elastic Transcoder :- Use to transcode any media compatible for different platforms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403800"/>
            <a:ext cx="6096000" cy="769441"/>
          </a:xfrm>
          <a:prstGeom prst="rect">
            <a:avLst/>
          </a:prstGeom>
        </p:spPr>
        <p:txBody>
          <a:bodyPr>
            <a:spAutoFit/>
          </a:bodyPr>
          <a:lstStyle/>
          <a:p>
            <a:r>
              <a:rPr lang="en-US" sz="2200" dirty="0"/>
              <a:t>Media Services</a:t>
            </a:r>
          </a:p>
          <a:p>
            <a:endParaRPr lang="en-US" sz="2200" dirty="0"/>
          </a:p>
        </p:txBody>
      </p:sp>
      <p:sp>
        <p:nvSpPr>
          <p:cNvPr id="14" name="Rectangle 13">
            <a:extLst>
              <a:ext uri="{FF2B5EF4-FFF2-40B4-BE49-F238E27FC236}">
                <a16:creationId xmlns:a16="http://schemas.microsoft.com/office/drawing/2014/main" id="{DDCC9047-FC0E-46CB-811F-42EA50F0CED0}"/>
              </a:ext>
            </a:extLst>
          </p:cNvPr>
          <p:cNvSpPr/>
          <p:nvPr/>
        </p:nvSpPr>
        <p:spPr>
          <a:xfrm>
            <a:off x="1577563" y="1968319"/>
            <a:ext cx="10069830" cy="923330"/>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Media Convert :- file based video transcoding service with broadcast grade </a:t>
            </a:r>
            <a:r>
              <a:rPr lang="en-US" dirty="0" err="1"/>
              <a:t>feature.It</a:t>
            </a:r>
            <a:r>
              <a:rPr lang="en-US" dirty="0"/>
              <a:t> allows you to create video on demand for broadcast and multi screen delivery</a:t>
            </a:r>
          </a:p>
        </p:txBody>
      </p:sp>
      <p:sp>
        <p:nvSpPr>
          <p:cNvPr id="9" name="Rectangle 8">
            <a:extLst>
              <a:ext uri="{FF2B5EF4-FFF2-40B4-BE49-F238E27FC236}">
                <a16:creationId xmlns:a16="http://schemas.microsoft.com/office/drawing/2014/main" id="{321A2E30-CCA2-471E-A7BD-51D7CE724C4E}"/>
              </a:ext>
            </a:extLst>
          </p:cNvPr>
          <p:cNvSpPr/>
          <p:nvPr/>
        </p:nvSpPr>
        <p:spPr>
          <a:xfrm>
            <a:off x="1604456" y="3462788"/>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SageMaker</a:t>
            </a:r>
            <a:r>
              <a:rPr lang="en-US" dirty="0"/>
              <a:t> :- It makes easy for developer to use deep learning when coding for their environment. it is somewhere around neural networks </a:t>
            </a:r>
          </a:p>
        </p:txBody>
      </p:sp>
      <p:sp>
        <p:nvSpPr>
          <p:cNvPr id="6" name="Rectangle 5">
            <a:extLst>
              <a:ext uri="{FF2B5EF4-FFF2-40B4-BE49-F238E27FC236}">
                <a16:creationId xmlns:a16="http://schemas.microsoft.com/office/drawing/2014/main" id="{09F23B6D-2D23-4206-8E4A-90CD45FB1CD7}"/>
              </a:ext>
            </a:extLst>
          </p:cNvPr>
          <p:cNvSpPr/>
          <p:nvPr/>
        </p:nvSpPr>
        <p:spPr>
          <a:xfrm>
            <a:off x="1604456" y="4109778"/>
            <a:ext cx="9556601" cy="369332"/>
          </a:xfrm>
          <a:prstGeom prst="rect">
            <a:avLst/>
          </a:prstGeom>
        </p:spPr>
        <p:txBody>
          <a:bodyPr wrap="square">
            <a:spAutoFit/>
          </a:bodyPr>
          <a:lstStyle/>
          <a:p>
            <a:pPr marL="285750" indent="-285750">
              <a:buFont typeface="Arial" panose="020B0604020202020204" pitchFamily="34" charset="0"/>
              <a:buChar char="•"/>
            </a:pPr>
            <a:r>
              <a:rPr lang="en-US" dirty="0"/>
              <a:t>Comprehend :- it does sentiment </a:t>
            </a:r>
            <a:r>
              <a:rPr lang="en-US" dirty="0" err="1"/>
              <a:t>analysing</a:t>
            </a:r>
            <a:r>
              <a:rPr lang="en-US" dirty="0"/>
              <a:t> around the data that you provide</a:t>
            </a:r>
          </a:p>
        </p:txBody>
      </p:sp>
      <p:sp>
        <p:nvSpPr>
          <p:cNvPr id="10" name="Rectangle 9">
            <a:extLst>
              <a:ext uri="{FF2B5EF4-FFF2-40B4-BE49-F238E27FC236}">
                <a16:creationId xmlns:a16="http://schemas.microsoft.com/office/drawing/2014/main" id="{7E538EF1-C321-4A22-9C40-68AD87ABBA01}"/>
              </a:ext>
            </a:extLst>
          </p:cNvPr>
          <p:cNvSpPr/>
          <p:nvPr/>
        </p:nvSpPr>
        <p:spPr>
          <a:xfrm>
            <a:off x="1604456" y="4524170"/>
            <a:ext cx="9906225" cy="646331"/>
          </a:xfrm>
          <a:prstGeom prst="rect">
            <a:avLst/>
          </a:prstGeom>
        </p:spPr>
        <p:txBody>
          <a:bodyPr wrap="square">
            <a:spAutoFit/>
          </a:bodyPr>
          <a:lstStyle/>
          <a:p>
            <a:pPr marL="285750" indent="-285750">
              <a:buFont typeface="Arial" panose="020B0604020202020204" pitchFamily="34" charset="0"/>
              <a:buChar char="•"/>
            </a:pPr>
            <a:r>
              <a:rPr lang="en-US" dirty="0" err="1"/>
              <a:t>DeepLens</a:t>
            </a:r>
            <a:r>
              <a:rPr lang="en-US" dirty="0"/>
              <a:t> :- </a:t>
            </a:r>
            <a:r>
              <a:rPr lang="en-US" dirty="0" err="1"/>
              <a:t>Artifically</a:t>
            </a:r>
            <a:r>
              <a:rPr lang="en-US" dirty="0"/>
              <a:t> aware camera, the camera itself can figure out on what exactly it is looking at. It is a physical piece of hardware</a:t>
            </a:r>
          </a:p>
        </p:txBody>
      </p:sp>
      <p:sp>
        <p:nvSpPr>
          <p:cNvPr id="3" name="Rectangle 2">
            <a:extLst>
              <a:ext uri="{FF2B5EF4-FFF2-40B4-BE49-F238E27FC236}">
                <a16:creationId xmlns:a16="http://schemas.microsoft.com/office/drawing/2014/main" id="{24C10FF8-8483-41B4-A84A-E7C2883A6667}"/>
              </a:ext>
            </a:extLst>
          </p:cNvPr>
          <p:cNvSpPr/>
          <p:nvPr/>
        </p:nvSpPr>
        <p:spPr>
          <a:xfrm>
            <a:off x="1326777" y="2982954"/>
            <a:ext cx="2584362" cy="430887"/>
          </a:xfrm>
          <a:prstGeom prst="rect">
            <a:avLst/>
          </a:prstGeom>
        </p:spPr>
        <p:txBody>
          <a:bodyPr wrap="none">
            <a:spAutoFit/>
          </a:bodyPr>
          <a:lstStyle/>
          <a:p>
            <a:r>
              <a:rPr lang="en-US" sz="2200" dirty="0"/>
              <a:t>Machine learning</a:t>
            </a:r>
          </a:p>
        </p:txBody>
      </p:sp>
      <p:sp>
        <p:nvSpPr>
          <p:cNvPr id="7" name="Rectangle 6">
            <a:extLst>
              <a:ext uri="{FF2B5EF4-FFF2-40B4-BE49-F238E27FC236}">
                <a16:creationId xmlns:a16="http://schemas.microsoft.com/office/drawing/2014/main" id="{61638071-AE60-4C2E-85DF-395D18D6636E}"/>
              </a:ext>
            </a:extLst>
          </p:cNvPr>
          <p:cNvSpPr/>
          <p:nvPr/>
        </p:nvSpPr>
        <p:spPr>
          <a:xfrm>
            <a:off x="1604455" y="5225583"/>
            <a:ext cx="9350415" cy="369332"/>
          </a:xfrm>
          <a:prstGeom prst="rect">
            <a:avLst/>
          </a:prstGeom>
        </p:spPr>
        <p:txBody>
          <a:bodyPr wrap="square">
            <a:spAutoFit/>
          </a:bodyPr>
          <a:lstStyle/>
          <a:p>
            <a:pPr marL="285750" indent="-285750">
              <a:buFont typeface="Arial" panose="020B0604020202020204" pitchFamily="34" charset="0"/>
              <a:buChar char="•"/>
            </a:pPr>
            <a:r>
              <a:rPr lang="en-US" dirty="0"/>
              <a:t>Lex :- This is what powers Alexa, its a way of communication with users</a:t>
            </a:r>
          </a:p>
        </p:txBody>
      </p:sp>
      <p:sp>
        <p:nvSpPr>
          <p:cNvPr id="11" name="Rectangle 10">
            <a:extLst>
              <a:ext uri="{FF2B5EF4-FFF2-40B4-BE49-F238E27FC236}">
                <a16:creationId xmlns:a16="http://schemas.microsoft.com/office/drawing/2014/main" id="{70294B0C-BC13-49B0-B0BB-F64A7C99F014}"/>
              </a:ext>
            </a:extLst>
          </p:cNvPr>
          <p:cNvSpPr/>
          <p:nvPr/>
        </p:nvSpPr>
        <p:spPr>
          <a:xfrm>
            <a:off x="1604455" y="5594915"/>
            <a:ext cx="10042938" cy="1200329"/>
          </a:xfrm>
          <a:prstGeom prst="rect">
            <a:avLst/>
          </a:prstGeom>
        </p:spPr>
        <p:txBody>
          <a:bodyPr wrap="square">
            <a:spAutoFit/>
          </a:bodyPr>
          <a:lstStyle/>
          <a:p>
            <a:pPr marL="285750" indent="-285750">
              <a:buFont typeface="Arial" panose="020B0604020202020204" pitchFamily="34" charset="0"/>
              <a:buChar char="•"/>
            </a:pPr>
            <a:r>
              <a:rPr lang="en-US" dirty="0"/>
              <a:t>Machine Learning :- It's the entry level, deep learning is more </a:t>
            </a:r>
            <a:r>
              <a:rPr lang="en-US" dirty="0" err="1"/>
              <a:t>intelligent.throw</a:t>
            </a:r>
            <a:r>
              <a:rPr lang="en-US" dirty="0"/>
              <a:t> a dataset into the cloud and that would </a:t>
            </a:r>
            <a:r>
              <a:rPr lang="en-US" dirty="0" err="1"/>
              <a:t>analyse</a:t>
            </a:r>
            <a:r>
              <a:rPr lang="en-US" dirty="0"/>
              <a:t> that dataset and basically gives some result and it would determine whether or not based on that dataset any new data or outcome can be determined</a:t>
            </a:r>
          </a:p>
        </p:txBody>
      </p:sp>
    </p:spTree>
    <p:extLst>
      <p:ext uri="{BB962C8B-B14F-4D97-AF65-F5344CB8AC3E}">
        <p14:creationId xmlns:p14="http://schemas.microsoft.com/office/powerpoint/2010/main" val="209540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369332"/>
          </a:xfrm>
          <a:prstGeom prst="rect">
            <a:avLst/>
          </a:prstGeom>
        </p:spPr>
        <p:txBody>
          <a:bodyPr wrap="square">
            <a:spAutoFit/>
          </a:bodyPr>
          <a:lstStyle/>
          <a:p>
            <a:pPr marL="285750" indent="-285750">
              <a:buFont typeface="Arial" panose="020B0604020202020204" pitchFamily="34" charset="0"/>
              <a:buChar char="•"/>
            </a:pPr>
            <a:r>
              <a:rPr lang="en-US" dirty="0"/>
              <a:t>Polly :- takes text and turn it into speech</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769441"/>
          </a:xfrm>
          <a:prstGeom prst="rect">
            <a:avLst/>
          </a:prstGeom>
        </p:spPr>
        <p:txBody>
          <a:bodyPr>
            <a:spAutoFit/>
          </a:bodyPr>
          <a:lstStyle/>
          <a:p>
            <a:r>
              <a:rPr lang="en-US" sz="2200" dirty="0"/>
              <a:t>Machine Learning</a:t>
            </a:r>
          </a:p>
          <a:p>
            <a:endParaRPr lang="en-US" sz="2200" dirty="0"/>
          </a:p>
        </p:txBody>
      </p:sp>
      <p:sp>
        <p:nvSpPr>
          <p:cNvPr id="9" name="Rectangle 8">
            <a:extLst>
              <a:ext uri="{FF2B5EF4-FFF2-40B4-BE49-F238E27FC236}">
                <a16:creationId xmlns:a16="http://schemas.microsoft.com/office/drawing/2014/main" id="{321A2E30-CCA2-471E-A7BD-51D7CE724C4E}"/>
              </a:ext>
            </a:extLst>
          </p:cNvPr>
          <p:cNvSpPr/>
          <p:nvPr/>
        </p:nvSpPr>
        <p:spPr>
          <a:xfrm>
            <a:off x="1604455" y="2087873"/>
            <a:ext cx="10069831" cy="646331"/>
          </a:xfrm>
          <a:prstGeom prst="rect">
            <a:avLst/>
          </a:prstGeom>
        </p:spPr>
        <p:txBody>
          <a:bodyPr wrap="square">
            <a:spAutoFit/>
          </a:bodyPr>
          <a:lstStyle/>
          <a:p>
            <a:pPr marL="285750" indent="-285750">
              <a:buFont typeface="Arial" panose="020B0604020202020204" pitchFamily="34" charset="0"/>
              <a:buChar char="•"/>
            </a:pPr>
            <a:r>
              <a:rPr lang="en-US" dirty="0" err="1"/>
              <a:t>Rekognition</a:t>
            </a:r>
            <a:r>
              <a:rPr lang="en-US" dirty="0"/>
              <a:t> :- Does both video and images you upload a file and that would tell you what it does sees</a:t>
            </a:r>
          </a:p>
        </p:txBody>
      </p:sp>
      <p:sp>
        <p:nvSpPr>
          <p:cNvPr id="6" name="Rectangle 5">
            <a:extLst>
              <a:ext uri="{FF2B5EF4-FFF2-40B4-BE49-F238E27FC236}">
                <a16:creationId xmlns:a16="http://schemas.microsoft.com/office/drawing/2014/main" id="{09F23B6D-2D23-4206-8E4A-90CD45FB1CD7}"/>
              </a:ext>
            </a:extLst>
          </p:cNvPr>
          <p:cNvSpPr/>
          <p:nvPr/>
        </p:nvSpPr>
        <p:spPr>
          <a:xfrm>
            <a:off x="1577563" y="2689302"/>
            <a:ext cx="9556601" cy="646331"/>
          </a:xfrm>
          <a:prstGeom prst="rect">
            <a:avLst/>
          </a:prstGeom>
        </p:spPr>
        <p:txBody>
          <a:bodyPr wrap="square">
            <a:spAutoFit/>
          </a:bodyPr>
          <a:lstStyle/>
          <a:p>
            <a:pPr marL="285750" indent="-285750">
              <a:buFont typeface="Arial" panose="020B0604020202020204" pitchFamily="34" charset="0"/>
              <a:buChar char="•"/>
            </a:pPr>
            <a:r>
              <a:rPr lang="en-US" dirty="0"/>
              <a:t>Amazon Translate :- just like google translate and that would convert a language in to other</a:t>
            </a:r>
          </a:p>
        </p:txBody>
      </p:sp>
      <p:sp>
        <p:nvSpPr>
          <p:cNvPr id="7" name="Rectangle 6">
            <a:extLst>
              <a:ext uri="{FF2B5EF4-FFF2-40B4-BE49-F238E27FC236}">
                <a16:creationId xmlns:a16="http://schemas.microsoft.com/office/drawing/2014/main" id="{61638071-AE60-4C2E-85DF-395D18D6636E}"/>
              </a:ext>
            </a:extLst>
          </p:cNvPr>
          <p:cNvSpPr/>
          <p:nvPr/>
        </p:nvSpPr>
        <p:spPr>
          <a:xfrm>
            <a:off x="1680654" y="4754785"/>
            <a:ext cx="9350415" cy="369332"/>
          </a:xfrm>
          <a:prstGeom prst="rect">
            <a:avLst/>
          </a:prstGeom>
        </p:spPr>
        <p:txBody>
          <a:bodyPr wrap="square">
            <a:spAutoFit/>
          </a:bodyPr>
          <a:lstStyle/>
          <a:p>
            <a:pPr marL="285750" indent="-285750">
              <a:buFont typeface="Arial" panose="020B0604020202020204" pitchFamily="34" charset="0"/>
              <a:buChar char="•"/>
            </a:pPr>
            <a:r>
              <a:rPr lang="en-US" dirty="0"/>
              <a:t>Athena :- It allows you to run SQL query on flat files in S3 buckets.</a:t>
            </a:r>
          </a:p>
        </p:txBody>
      </p:sp>
      <p:sp>
        <p:nvSpPr>
          <p:cNvPr id="11" name="Rectangle 10">
            <a:extLst>
              <a:ext uri="{FF2B5EF4-FFF2-40B4-BE49-F238E27FC236}">
                <a16:creationId xmlns:a16="http://schemas.microsoft.com/office/drawing/2014/main" id="{70294B0C-BC13-49B0-B0BB-F64A7C99F014}"/>
              </a:ext>
            </a:extLst>
          </p:cNvPr>
          <p:cNvSpPr/>
          <p:nvPr/>
        </p:nvSpPr>
        <p:spPr>
          <a:xfrm>
            <a:off x="1631348" y="3357278"/>
            <a:ext cx="10042938" cy="923330"/>
          </a:xfrm>
          <a:prstGeom prst="rect">
            <a:avLst/>
          </a:prstGeom>
        </p:spPr>
        <p:txBody>
          <a:bodyPr wrap="square">
            <a:spAutoFit/>
          </a:bodyPr>
          <a:lstStyle/>
          <a:p>
            <a:pPr marL="285750" indent="-285750">
              <a:buFont typeface="Arial" panose="020B0604020202020204" pitchFamily="34" charset="0"/>
              <a:buChar char="•"/>
            </a:pPr>
            <a:r>
              <a:rPr lang="en-US" dirty="0"/>
              <a:t>Amazon Transcribe :- it's automatic speech recognition. You upload a video and then that video is translated it into text and then you can use translate into conjunction to convert that into different language and can convert to speech using </a:t>
            </a:r>
            <a:r>
              <a:rPr lang="en-US" dirty="0" err="1"/>
              <a:t>polly</a:t>
            </a:r>
            <a:endParaRPr lang="en-US" dirty="0"/>
          </a:p>
        </p:txBody>
      </p:sp>
      <p:sp>
        <p:nvSpPr>
          <p:cNvPr id="5" name="Rectangle 4">
            <a:extLst>
              <a:ext uri="{FF2B5EF4-FFF2-40B4-BE49-F238E27FC236}">
                <a16:creationId xmlns:a16="http://schemas.microsoft.com/office/drawing/2014/main" id="{9B40294E-92F0-493A-9571-43A64ED93E84}"/>
              </a:ext>
            </a:extLst>
          </p:cNvPr>
          <p:cNvSpPr/>
          <p:nvPr/>
        </p:nvSpPr>
        <p:spPr>
          <a:xfrm>
            <a:off x="259863" y="6169752"/>
            <a:ext cx="9520028" cy="646331"/>
          </a:xfrm>
          <a:prstGeom prst="rect">
            <a:avLst/>
          </a:prstGeom>
        </p:spPr>
        <p:txBody>
          <a:bodyPr wrap="square">
            <a:spAutoFit/>
          </a:bodyPr>
          <a:lstStyle/>
          <a:p>
            <a:endParaRPr lang="en-US" dirty="0"/>
          </a:p>
          <a:p>
            <a:r>
              <a:rPr lang="en-US" dirty="0"/>
              <a:t>NOTE:- None of the machine learning would come in exams</a:t>
            </a:r>
          </a:p>
        </p:txBody>
      </p:sp>
      <p:sp>
        <p:nvSpPr>
          <p:cNvPr id="15" name="Rectangle 14">
            <a:extLst>
              <a:ext uri="{FF2B5EF4-FFF2-40B4-BE49-F238E27FC236}">
                <a16:creationId xmlns:a16="http://schemas.microsoft.com/office/drawing/2014/main" id="{62E221A6-198B-4FE3-A063-1AA4D0B4EE35}"/>
              </a:ext>
            </a:extLst>
          </p:cNvPr>
          <p:cNvSpPr/>
          <p:nvPr/>
        </p:nvSpPr>
        <p:spPr>
          <a:xfrm>
            <a:off x="1326777" y="4302253"/>
            <a:ext cx="6096000" cy="430887"/>
          </a:xfrm>
          <a:prstGeom prst="rect">
            <a:avLst/>
          </a:prstGeom>
        </p:spPr>
        <p:txBody>
          <a:bodyPr>
            <a:spAutoFit/>
          </a:bodyPr>
          <a:lstStyle/>
          <a:p>
            <a:r>
              <a:rPr lang="en-US" sz="2200" dirty="0"/>
              <a:t>Analytics</a:t>
            </a:r>
          </a:p>
        </p:txBody>
      </p:sp>
      <p:sp>
        <p:nvSpPr>
          <p:cNvPr id="13" name="Rectangle 12">
            <a:extLst>
              <a:ext uri="{FF2B5EF4-FFF2-40B4-BE49-F238E27FC236}">
                <a16:creationId xmlns:a16="http://schemas.microsoft.com/office/drawing/2014/main" id="{E5128064-8B8F-445A-BA95-544561FB45A6}"/>
              </a:ext>
            </a:extLst>
          </p:cNvPr>
          <p:cNvSpPr/>
          <p:nvPr/>
        </p:nvSpPr>
        <p:spPr>
          <a:xfrm>
            <a:off x="1680654" y="5124117"/>
            <a:ext cx="9794169" cy="646331"/>
          </a:xfrm>
          <a:prstGeom prst="rect">
            <a:avLst/>
          </a:prstGeom>
        </p:spPr>
        <p:txBody>
          <a:bodyPr wrap="square">
            <a:spAutoFit/>
          </a:bodyPr>
          <a:lstStyle/>
          <a:p>
            <a:pPr marL="285750" indent="-285750">
              <a:buFont typeface="Arial" panose="020B0604020202020204" pitchFamily="34" charset="0"/>
              <a:buChar char="•"/>
            </a:pPr>
            <a:r>
              <a:rPr lang="en-US" dirty="0"/>
              <a:t>EMR :- this is used for processing large amount of data. so it's for big data solution. It has lot of servers which chops your data for analysis</a:t>
            </a:r>
          </a:p>
        </p:txBody>
      </p:sp>
      <p:sp>
        <p:nvSpPr>
          <p:cNvPr id="16" name="Rectangle 15">
            <a:extLst>
              <a:ext uri="{FF2B5EF4-FFF2-40B4-BE49-F238E27FC236}">
                <a16:creationId xmlns:a16="http://schemas.microsoft.com/office/drawing/2014/main" id="{EB31F19C-555B-4126-B826-3D95011F1DBE}"/>
              </a:ext>
            </a:extLst>
          </p:cNvPr>
          <p:cNvSpPr/>
          <p:nvPr/>
        </p:nvSpPr>
        <p:spPr>
          <a:xfrm>
            <a:off x="1680654" y="5696937"/>
            <a:ext cx="9993632" cy="646331"/>
          </a:xfrm>
          <a:prstGeom prst="rect">
            <a:avLst/>
          </a:prstGeom>
        </p:spPr>
        <p:txBody>
          <a:bodyPr wrap="square">
            <a:spAutoFit/>
          </a:bodyPr>
          <a:lstStyle/>
          <a:p>
            <a:pPr marL="285750" indent="-285750">
              <a:buFont typeface="Arial" panose="020B0604020202020204" pitchFamily="34" charset="0"/>
              <a:buChar char="•"/>
            </a:pPr>
            <a:r>
              <a:rPr lang="en-US" dirty="0" err="1"/>
              <a:t>Cloudsearch</a:t>
            </a:r>
            <a:r>
              <a:rPr lang="en-US" dirty="0"/>
              <a:t>/</a:t>
            </a:r>
            <a:r>
              <a:rPr lang="en-US" dirty="0" err="1"/>
              <a:t>ElasticSearch</a:t>
            </a:r>
            <a:r>
              <a:rPr lang="en-US" dirty="0"/>
              <a:t> :- Search service for AWS. whenever you search for something within an APP</a:t>
            </a:r>
          </a:p>
        </p:txBody>
      </p:sp>
    </p:spTree>
    <p:extLst>
      <p:ext uri="{BB962C8B-B14F-4D97-AF65-F5344CB8AC3E}">
        <p14:creationId xmlns:p14="http://schemas.microsoft.com/office/powerpoint/2010/main" val="131251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646331"/>
          </a:xfrm>
          <a:prstGeom prst="rect">
            <a:avLst/>
          </a:prstGeom>
        </p:spPr>
        <p:txBody>
          <a:bodyPr wrap="square">
            <a:spAutoFit/>
          </a:bodyPr>
          <a:lstStyle/>
          <a:p>
            <a:pPr marL="285750" indent="-285750">
              <a:buFont typeface="Arial" panose="020B0604020202020204" pitchFamily="34" charset="0"/>
              <a:buChar char="•"/>
            </a:pPr>
            <a:r>
              <a:rPr lang="en-US" dirty="0"/>
              <a:t>Kinesis :- is a way of ingesting large amount of live data and then do processing against it. social media feeds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769441"/>
          </a:xfrm>
          <a:prstGeom prst="rect">
            <a:avLst/>
          </a:prstGeom>
        </p:spPr>
        <p:txBody>
          <a:bodyPr>
            <a:spAutoFit/>
          </a:bodyPr>
          <a:lstStyle/>
          <a:p>
            <a:r>
              <a:rPr lang="en-US" sz="2200" dirty="0"/>
              <a:t>Analytics</a:t>
            </a:r>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77560" y="2329103"/>
            <a:ext cx="9556601" cy="369332"/>
          </a:xfrm>
          <a:prstGeom prst="rect">
            <a:avLst/>
          </a:prstGeom>
        </p:spPr>
        <p:txBody>
          <a:bodyPr wrap="square">
            <a:spAutoFit/>
          </a:bodyPr>
          <a:lstStyle/>
          <a:p>
            <a:pPr marL="285750" indent="-285750">
              <a:buFont typeface="Arial" panose="020B0604020202020204" pitchFamily="34" charset="0"/>
              <a:buChar char="•"/>
            </a:pPr>
            <a:r>
              <a:rPr lang="en-US" dirty="0" err="1"/>
              <a:t>Quicksight</a:t>
            </a:r>
            <a:r>
              <a:rPr lang="en-US" dirty="0"/>
              <a:t> :- BI tool, it is fraction of charges as compared to other BI tools</a:t>
            </a:r>
          </a:p>
        </p:txBody>
      </p:sp>
      <p:sp>
        <p:nvSpPr>
          <p:cNvPr id="7" name="Rectangle 6">
            <a:extLst>
              <a:ext uri="{FF2B5EF4-FFF2-40B4-BE49-F238E27FC236}">
                <a16:creationId xmlns:a16="http://schemas.microsoft.com/office/drawing/2014/main" id="{61638071-AE60-4C2E-85DF-395D18D6636E}"/>
              </a:ext>
            </a:extLst>
          </p:cNvPr>
          <p:cNvSpPr/>
          <p:nvPr/>
        </p:nvSpPr>
        <p:spPr>
          <a:xfrm>
            <a:off x="1604455" y="3105836"/>
            <a:ext cx="9350415" cy="369332"/>
          </a:xfrm>
          <a:prstGeom prst="rect">
            <a:avLst/>
          </a:prstGeom>
        </p:spPr>
        <p:txBody>
          <a:bodyPr wrap="square">
            <a:spAutoFit/>
          </a:bodyPr>
          <a:lstStyle/>
          <a:p>
            <a:pPr marL="285750" indent="-285750">
              <a:buFont typeface="Arial" panose="020B0604020202020204" pitchFamily="34" charset="0"/>
              <a:buChar char="•"/>
            </a:pPr>
            <a:r>
              <a:rPr lang="en-US" dirty="0"/>
              <a:t>Glue :- it is used for ETL, used for migrating large amount of data..</a:t>
            </a:r>
          </a:p>
        </p:txBody>
      </p:sp>
      <p:sp>
        <p:nvSpPr>
          <p:cNvPr id="11" name="Rectangle 10">
            <a:extLst>
              <a:ext uri="{FF2B5EF4-FFF2-40B4-BE49-F238E27FC236}">
                <a16:creationId xmlns:a16="http://schemas.microsoft.com/office/drawing/2014/main" id="{70294B0C-BC13-49B0-B0BB-F64A7C99F014}"/>
              </a:ext>
            </a:extLst>
          </p:cNvPr>
          <p:cNvSpPr/>
          <p:nvPr/>
        </p:nvSpPr>
        <p:spPr>
          <a:xfrm>
            <a:off x="1604455" y="2748786"/>
            <a:ext cx="10042938" cy="369332"/>
          </a:xfrm>
          <a:prstGeom prst="rect">
            <a:avLst/>
          </a:prstGeom>
        </p:spPr>
        <p:txBody>
          <a:bodyPr wrap="square">
            <a:spAutoFit/>
          </a:bodyPr>
          <a:lstStyle/>
          <a:p>
            <a:pPr marL="285750" indent="-285750">
              <a:buFont typeface="Arial" panose="020B0604020202020204" pitchFamily="34" charset="0"/>
              <a:buChar char="•"/>
            </a:pPr>
            <a:r>
              <a:rPr lang="en-US" dirty="0"/>
              <a:t>Data Pipeline :- Is a way of moving your data between different AWS services</a:t>
            </a:r>
          </a:p>
        </p:txBody>
      </p:sp>
      <p:sp>
        <p:nvSpPr>
          <p:cNvPr id="13" name="Rectangle 12">
            <a:extLst>
              <a:ext uri="{FF2B5EF4-FFF2-40B4-BE49-F238E27FC236}">
                <a16:creationId xmlns:a16="http://schemas.microsoft.com/office/drawing/2014/main" id="{E5128064-8B8F-445A-BA95-544561FB45A6}"/>
              </a:ext>
            </a:extLst>
          </p:cNvPr>
          <p:cNvSpPr/>
          <p:nvPr/>
        </p:nvSpPr>
        <p:spPr>
          <a:xfrm>
            <a:off x="1604455" y="4202830"/>
            <a:ext cx="9794169" cy="369332"/>
          </a:xfrm>
          <a:prstGeom prst="rect">
            <a:avLst/>
          </a:prstGeom>
        </p:spPr>
        <p:txBody>
          <a:bodyPr wrap="square">
            <a:spAutoFit/>
          </a:bodyPr>
          <a:lstStyle/>
          <a:p>
            <a:pPr marL="285750" indent="-285750">
              <a:buFont typeface="Arial" panose="020B0604020202020204" pitchFamily="34" charset="0"/>
              <a:buChar char="•"/>
            </a:pPr>
            <a:r>
              <a:rPr lang="en-US" dirty="0"/>
              <a:t>IAM :- Where you create users and assign permission to those users</a:t>
            </a:r>
          </a:p>
        </p:txBody>
      </p:sp>
      <p:sp>
        <p:nvSpPr>
          <p:cNvPr id="16" name="Rectangle 15">
            <a:extLst>
              <a:ext uri="{FF2B5EF4-FFF2-40B4-BE49-F238E27FC236}">
                <a16:creationId xmlns:a16="http://schemas.microsoft.com/office/drawing/2014/main" id="{EB31F19C-555B-4126-B826-3D95011F1DBE}"/>
              </a:ext>
            </a:extLst>
          </p:cNvPr>
          <p:cNvSpPr/>
          <p:nvPr/>
        </p:nvSpPr>
        <p:spPr>
          <a:xfrm>
            <a:off x="1615662" y="5509258"/>
            <a:ext cx="9993632" cy="369332"/>
          </a:xfrm>
          <a:prstGeom prst="rect">
            <a:avLst/>
          </a:prstGeom>
        </p:spPr>
        <p:txBody>
          <a:bodyPr wrap="square">
            <a:spAutoFit/>
          </a:bodyPr>
          <a:lstStyle/>
          <a:p>
            <a:pPr marL="285750" indent="-285750">
              <a:buFont typeface="Arial" panose="020B0604020202020204" pitchFamily="34" charset="0"/>
              <a:buChar char="•"/>
            </a:pPr>
            <a:r>
              <a:rPr lang="en-US" dirty="0" err="1"/>
              <a:t>GuardDuty</a:t>
            </a:r>
            <a:r>
              <a:rPr lang="en-US" dirty="0"/>
              <a:t> :- monitors for malicious activity on your AWS account</a:t>
            </a:r>
          </a:p>
        </p:txBody>
      </p:sp>
      <p:sp>
        <p:nvSpPr>
          <p:cNvPr id="3" name="Rectangle 2">
            <a:extLst>
              <a:ext uri="{FF2B5EF4-FFF2-40B4-BE49-F238E27FC236}">
                <a16:creationId xmlns:a16="http://schemas.microsoft.com/office/drawing/2014/main" id="{D9EFD733-7179-4B5B-B6DA-FAEFEC5CF836}"/>
              </a:ext>
            </a:extLst>
          </p:cNvPr>
          <p:cNvSpPr/>
          <p:nvPr/>
        </p:nvSpPr>
        <p:spPr>
          <a:xfrm>
            <a:off x="1326777" y="3659028"/>
            <a:ext cx="3603811" cy="430887"/>
          </a:xfrm>
          <a:prstGeom prst="rect">
            <a:avLst/>
          </a:prstGeom>
        </p:spPr>
        <p:txBody>
          <a:bodyPr wrap="square">
            <a:spAutoFit/>
          </a:bodyPr>
          <a:lstStyle/>
          <a:p>
            <a:r>
              <a:rPr lang="en-US" sz="2200" dirty="0"/>
              <a:t>Identity &amp; Compliance</a:t>
            </a:r>
          </a:p>
        </p:txBody>
      </p:sp>
      <p:sp>
        <p:nvSpPr>
          <p:cNvPr id="10" name="Rectangle 9">
            <a:extLst>
              <a:ext uri="{FF2B5EF4-FFF2-40B4-BE49-F238E27FC236}">
                <a16:creationId xmlns:a16="http://schemas.microsoft.com/office/drawing/2014/main" id="{351F3066-D1D0-46B6-96CB-9649CC755077}"/>
              </a:ext>
            </a:extLst>
          </p:cNvPr>
          <p:cNvSpPr/>
          <p:nvPr/>
        </p:nvSpPr>
        <p:spPr>
          <a:xfrm>
            <a:off x="1577559" y="4579045"/>
            <a:ext cx="9556601" cy="923330"/>
          </a:xfrm>
          <a:prstGeom prst="rect">
            <a:avLst/>
          </a:prstGeom>
        </p:spPr>
        <p:txBody>
          <a:bodyPr wrap="square">
            <a:spAutoFit/>
          </a:bodyPr>
          <a:lstStyle/>
          <a:p>
            <a:pPr marL="285750" indent="-285750">
              <a:buFont typeface="Arial" panose="020B0604020202020204" pitchFamily="34" charset="0"/>
              <a:buChar char="•"/>
            </a:pPr>
            <a:r>
              <a:rPr lang="en-US" dirty="0" err="1"/>
              <a:t>Cognito</a:t>
            </a:r>
            <a:r>
              <a:rPr lang="en-US" dirty="0"/>
              <a:t> :- Is a way of doing device authentication, you authenticate using mobile apps using </a:t>
            </a:r>
            <a:r>
              <a:rPr lang="en-US" dirty="0" err="1"/>
              <a:t>gmail</a:t>
            </a:r>
            <a:r>
              <a:rPr lang="en-US" dirty="0"/>
              <a:t>, </a:t>
            </a:r>
            <a:r>
              <a:rPr lang="en-US" dirty="0" err="1"/>
              <a:t>facebook</a:t>
            </a:r>
            <a:r>
              <a:rPr lang="en-US" dirty="0"/>
              <a:t>. once authenticated you can request </a:t>
            </a:r>
            <a:r>
              <a:rPr lang="en-US" dirty="0" err="1"/>
              <a:t>cognito</a:t>
            </a:r>
            <a:r>
              <a:rPr lang="en-US" dirty="0"/>
              <a:t> to request temp access to AWS resources.</a:t>
            </a:r>
          </a:p>
        </p:txBody>
      </p:sp>
      <p:sp>
        <p:nvSpPr>
          <p:cNvPr id="14" name="Rectangle 13">
            <a:extLst>
              <a:ext uri="{FF2B5EF4-FFF2-40B4-BE49-F238E27FC236}">
                <a16:creationId xmlns:a16="http://schemas.microsoft.com/office/drawing/2014/main" id="{960432D4-D24C-4CC4-BD71-2BBEC4291057}"/>
              </a:ext>
            </a:extLst>
          </p:cNvPr>
          <p:cNvSpPr/>
          <p:nvPr/>
        </p:nvSpPr>
        <p:spPr>
          <a:xfrm>
            <a:off x="1615662" y="5885473"/>
            <a:ext cx="9782962" cy="923330"/>
          </a:xfrm>
          <a:prstGeom prst="rect">
            <a:avLst/>
          </a:prstGeom>
        </p:spPr>
        <p:txBody>
          <a:bodyPr wrap="square">
            <a:spAutoFit/>
          </a:bodyPr>
          <a:lstStyle/>
          <a:p>
            <a:pPr marL="285750" indent="-285750">
              <a:buFont typeface="Arial" panose="020B0604020202020204" pitchFamily="34" charset="0"/>
              <a:buChar char="•"/>
            </a:pPr>
            <a:r>
              <a:rPr lang="en-US" dirty="0"/>
              <a:t>Inspector :- it's an agent that you install on your VM/EC2 and you run a whole bunch of test against it. You can also schedule these tests to run at certain intervals.it will generate a report and would give results.</a:t>
            </a:r>
          </a:p>
        </p:txBody>
      </p:sp>
    </p:spTree>
    <p:extLst>
      <p:ext uri="{BB962C8B-B14F-4D97-AF65-F5344CB8AC3E}">
        <p14:creationId xmlns:p14="http://schemas.microsoft.com/office/powerpoint/2010/main" val="2141635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646331"/>
          </a:xfrm>
          <a:prstGeom prst="rect">
            <a:avLst/>
          </a:prstGeom>
        </p:spPr>
        <p:txBody>
          <a:bodyPr wrap="square">
            <a:spAutoFit/>
          </a:bodyPr>
          <a:lstStyle/>
          <a:p>
            <a:pPr marL="285750" indent="-285750">
              <a:buFont typeface="Arial" panose="020B0604020202020204" pitchFamily="34" charset="0"/>
              <a:buChar char="•"/>
            </a:pPr>
            <a:r>
              <a:rPr lang="en-US" dirty="0"/>
              <a:t>Macie :- It would scan for your S3 bucket and would looks for PII information and secure them</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1107996"/>
          </a:xfrm>
          <a:prstGeom prst="rect">
            <a:avLst/>
          </a:prstGeom>
        </p:spPr>
        <p:txBody>
          <a:bodyPr>
            <a:spAutoFit/>
          </a:bodyPr>
          <a:lstStyle/>
          <a:p>
            <a:r>
              <a:rPr lang="en-US" sz="2200" dirty="0"/>
              <a:t>Identity &amp; Compliance</a:t>
            </a:r>
          </a:p>
          <a:p>
            <a:endParaRPr lang="en-US" sz="2200" dirty="0"/>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90595" y="2271297"/>
            <a:ext cx="9556601" cy="646331"/>
          </a:xfrm>
          <a:prstGeom prst="rect">
            <a:avLst/>
          </a:prstGeom>
        </p:spPr>
        <p:txBody>
          <a:bodyPr wrap="square">
            <a:spAutoFit/>
          </a:bodyPr>
          <a:lstStyle/>
          <a:p>
            <a:pPr marL="285750" indent="-285750">
              <a:buFont typeface="Arial" panose="020B0604020202020204" pitchFamily="34" charset="0"/>
              <a:buChar char="•"/>
            </a:pPr>
            <a:r>
              <a:rPr lang="en-US" dirty="0"/>
              <a:t>Certificate manager :- Used to manage SSL cert and you get SSL cert for free if you register the domain through Route53</a:t>
            </a:r>
          </a:p>
        </p:txBody>
      </p:sp>
      <p:sp>
        <p:nvSpPr>
          <p:cNvPr id="7" name="Rectangle 6">
            <a:extLst>
              <a:ext uri="{FF2B5EF4-FFF2-40B4-BE49-F238E27FC236}">
                <a16:creationId xmlns:a16="http://schemas.microsoft.com/office/drawing/2014/main" id="{61638071-AE60-4C2E-85DF-395D18D6636E}"/>
              </a:ext>
            </a:extLst>
          </p:cNvPr>
          <p:cNvSpPr/>
          <p:nvPr/>
        </p:nvSpPr>
        <p:spPr>
          <a:xfrm>
            <a:off x="1604455" y="2886433"/>
            <a:ext cx="9350415" cy="369332"/>
          </a:xfrm>
          <a:prstGeom prst="rect">
            <a:avLst/>
          </a:prstGeom>
        </p:spPr>
        <p:txBody>
          <a:bodyPr wrap="square">
            <a:spAutoFit/>
          </a:bodyPr>
          <a:lstStyle/>
          <a:p>
            <a:pPr marL="285750" indent="-285750">
              <a:buFont typeface="Arial" panose="020B0604020202020204" pitchFamily="34" charset="0"/>
              <a:buChar char="•"/>
            </a:pPr>
            <a:r>
              <a:rPr lang="en-US" dirty="0" err="1"/>
              <a:t>CloudHSM</a:t>
            </a:r>
            <a:r>
              <a:rPr lang="en-US" dirty="0"/>
              <a:t> :- Hardware security models and is used to store down your keys</a:t>
            </a:r>
          </a:p>
        </p:txBody>
      </p:sp>
      <p:sp>
        <p:nvSpPr>
          <p:cNvPr id="13" name="Rectangle 12">
            <a:extLst>
              <a:ext uri="{FF2B5EF4-FFF2-40B4-BE49-F238E27FC236}">
                <a16:creationId xmlns:a16="http://schemas.microsoft.com/office/drawing/2014/main" id="{E5128064-8B8F-445A-BA95-544561FB45A6}"/>
              </a:ext>
            </a:extLst>
          </p:cNvPr>
          <p:cNvSpPr/>
          <p:nvPr/>
        </p:nvSpPr>
        <p:spPr>
          <a:xfrm>
            <a:off x="1604455" y="4089166"/>
            <a:ext cx="9794169" cy="646331"/>
          </a:xfrm>
          <a:prstGeom prst="rect">
            <a:avLst/>
          </a:prstGeom>
        </p:spPr>
        <p:txBody>
          <a:bodyPr wrap="square">
            <a:spAutoFit/>
          </a:bodyPr>
          <a:lstStyle/>
          <a:p>
            <a:pPr marL="285750" indent="-285750">
              <a:buFont typeface="Arial" panose="020B0604020202020204" pitchFamily="34" charset="0"/>
              <a:buChar char="•"/>
            </a:pPr>
            <a:r>
              <a:rPr lang="en-US" dirty="0"/>
              <a:t>Shield :- it comes by default for many AWS services. it helps you prevent </a:t>
            </a:r>
            <a:r>
              <a:rPr lang="en-US" dirty="0" err="1"/>
              <a:t>Ddos</a:t>
            </a:r>
            <a:r>
              <a:rPr lang="en-US" dirty="0"/>
              <a:t> attacks</a:t>
            </a:r>
          </a:p>
        </p:txBody>
      </p:sp>
      <p:sp>
        <p:nvSpPr>
          <p:cNvPr id="16" name="Rectangle 15">
            <a:extLst>
              <a:ext uri="{FF2B5EF4-FFF2-40B4-BE49-F238E27FC236}">
                <a16:creationId xmlns:a16="http://schemas.microsoft.com/office/drawing/2014/main" id="{EB31F19C-555B-4126-B826-3D95011F1DBE}"/>
              </a:ext>
            </a:extLst>
          </p:cNvPr>
          <p:cNvSpPr/>
          <p:nvPr/>
        </p:nvSpPr>
        <p:spPr>
          <a:xfrm>
            <a:off x="1577558" y="5259724"/>
            <a:ext cx="9993632" cy="1200329"/>
          </a:xfrm>
          <a:prstGeom prst="rect">
            <a:avLst/>
          </a:prstGeom>
        </p:spPr>
        <p:txBody>
          <a:bodyPr wrap="square">
            <a:spAutoFit/>
          </a:bodyPr>
          <a:lstStyle/>
          <a:p>
            <a:pPr marL="285750" indent="-285750">
              <a:buFont typeface="Arial" panose="020B0604020202020204" pitchFamily="34" charset="0"/>
              <a:buChar char="•"/>
            </a:pPr>
            <a:r>
              <a:rPr lang="en-US" dirty="0"/>
              <a:t>Mobile hub :- It's a management </a:t>
            </a:r>
            <a:r>
              <a:rPr lang="en-US" dirty="0" err="1"/>
              <a:t>console,if</a:t>
            </a:r>
            <a:r>
              <a:rPr lang="en-US" dirty="0"/>
              <a:t> you already have a mobile app go in create mobile hub that would setup your </a:t>
            </a:r>
            <a:r>
              <a:rPr lang="en-US" dirty="0" err="1"/>
              <a:t>aws</a:t>
            </a:r>
            <a:r>
              <a:rPr lang="en-US" dirty="0"/>
              <a:t> services for </a:t>
            </a:r>
            <a:r>
              <a:rPr lang="en-US" dirty="0" err="1"/>
              <a:t>you.that</a:t>
            </a:r>
            <a:r>
              <a:rPr lang="en-US" dirty="0"/>
              <a:t> generates like a cloud configuration file then you use </a:t>
            </a:r>
            <a:r>
              <a:rPr lang="en-US" dirty="0" err="1"/>
              <a:t>aws</a:t>
            </a:r>
            <a:r>
              <a:rPr lang="en-US" dirty="0"/>
              <a:t> mobile </a:t>
            </a:r>
            <a:r>
              <a:rPr lang="en-US" dirty="0" err="1"/>
              <a:t>sdk</a:t>
            </a:r>
            <a:r>
              <a:rPr lang="en-US" dirty="0"/>
              <a:t> to </a:t>
            </a:r>
            <a:r>
              <a:rPr lang="en-US" dirty="0" err="1"/>
              <a:t>conect</a:t>
            </a:r>
            <a:r>
              <a:rPr lang="en-US" dirty="0"/>
              <a:t> your mobile to </a:t>
            </a:r>
            <a:r>
              <a:rPr lang="en-US" dirty="0" err="1"/>
              <a:t>aws</a:t>
            </a:r>
            <a:r>
              <a:rPr lang="en-US" dirty="0"/>
              <a:t> backend</a:t>
            </a:r>
          </a:p>
        </p:txBody>
      </p:sp>
      <p:sp>
        <p:nvSpPr>
          <p:cNvPr id="5" name="Rectangle 4">
            <a:extLst>
              <a:ext uri="{FF2B5EF4-FFF2-40B4-BE49-F238E27FC236}">
                <a16:creationId xmlns:a16="http://schemas.microsoft.com/office/drawing/2014/main" id="{98207A76-3171-4A53-8DC0-FEA2F92AB391}"/>
              </a:ext>
            </a:extLst>
          </p:cNvPr>
          <p:cNvSpPr/>
          <p:nvPr/>
        </p:nvSpPr>
        <p:spPr>
          <a:xfrm>
            <a:off x="1615662" y="3291278"/>
            <a:ext cx="9339208" cy="369332"/>
          </a:xfrm>
          <a:prstGeom prst="rect">
            <a:avLst/>
          </a:prstGeom>
        </p:spPr>
        <p:txBody>
          <a:bodyPr wrap="square">
            <a:spAutoFit/>
          </a:bodyPr>
          <a:lstStyle/>
          <a:p>
            <a:pPr marL="285750" indent="-285750">
              <a:buFont typeface="Arial" panose="020B0604020202020204" pitchFamily="34" charset="0"/>
              <a:buChar char="•"/>
            </a:pPr>
            <a:r>
              <a:rPr lang="en-US" dirty="0"/>
              <a:t>Directory Service:- it's a way of integrating your AD services with AWS services</a:t>
            </a:r>
          </a:p>
        </p:txBody>
      </p:sp>
      <p:sp>
        <p:nvSpPr>
          <p:cNvPr id="8" name="Rectangle 7">
            <a:extLst>
              <a:ext uri="{FF2B5EF4-FFF2-40B4-BE49-F238E27FC236}">
                <a16:creationId xmlns:a16="http://schemas.microsoft.com/office/drawing/2014/main" id="{E1D535F6-873A-403F-9AB3-1782062E03DC}"/>
              </a:ext>
            </a:extLst>
          </p:cNvPr>
          <p:cNvSpPr/>
          <p:nvPr/>
        </p:nvSpPr>
        <p:spPr>
          <a:xfrm>
            <a:off x="1577558" y="3690222"/>
            <a:ext cx="9090441" cy="369332"/>
          </a:xfrm>
          <a:prstGeom prst="rect">
            <a:avLst/>
          </a:prstGeom>
        </p:spPr>
        <p:txBody>
          <a:bodyPr wrap="square">
            <a:spAutoFit/>
          </a:bodyPr>
          <a:lstStyle/>
          <a:p>
            <a:pPr marL="285750" indent="-285750">
              <a:buFont typeface="Arial" panose="020B0604020202020204" pitchFamily="34" charset="0"/>
              <a:buChar char="•"/>
            </a:pPr>
            <a:r>
              <a:rPr lang="en-US" dirty="0"/>
              <a:t>WAF :- web application firewall, layer 7 firewall that stop cross site scripting.</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4770594"/>
            <a:ext cx="6096000" cy="769441"/>
          </a:xfrm>
          <a:prstGeom prst="rect">
            <a:avLst/>
          </a:prstGeom>
        </p:spPr>
        <p:txBody>
          <a:bodyPr>
            <a:spAutoFit/>
          </a:bodyPr>
          <a:lstStyle/>
          <a:p>
            <a:r>
              <a:rPr lang="en-US" sz="2200" dirty="0"/>
              <a:t>Mobile Services</a:t>
            </a:r>
          </a:p>
          <a:p>
            <a:endParaRPr lang="en-US" sz="2200" dirty="0"/>
          </a:p>
        </p:txBody>
      </p:sp>
    </p:spTree>
    <p:extLst>
      <p:ext uri="{BB962C8B-B14F-4D97-AF65-F5344CB8AC3E}">
        <p14:creationId xmlns:p14="http://schemas.microsoft.com/office/powerpoint/2010/main" val="4117513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369332"/>
          </a:xfrm>
          <a:prstGeom prst="rect">
            <a:avLst/>
          </a:prstGeom>
        </p:spPr>
        <p:txBody>
          <a:bodyPr wrap="square">
            <a:spAutoFit/>
          </a:bodyPr>
          <a:lstStyle/>
          <a:p>
            <a:pPr marL="285750" indent="-285750">
              <a:buFont typeface="Arial" panose="020B0604020202020204" pitchFamily="34" charset="0"/>
              <a:buChar char="•"/>
            </a:pPr>
            <a:r>
              <a:rPr lang="en-US" dirty="0"/>
              <a:t>Pinpoint :- it is used to target push notification to drive mobile engagements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1138773"/>
          </a:xfrm>
          <a:prstGeom prst="rect">
            <a:avLst/>
          </a:prstGeom>
        </p:spPr>
        <p:txBody>
          <a:bodyPr>
            <a:spAutoFit/>
          </a:bodyPr>
          <a:lstStyle/>
          <a:p>
            <a:r>
              <a:rPr lang="en-US" sz="2400" dirty="0"/>
              <a:t>Mobile Services</a:t>
            </a:r>
          </a:p>
          <a:p>
            <a:endParaRPr lang="en-US" sz="2200" dirty="0"/>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77558" y="2165022"/>
            <a:ext cx="9556601" cy="646331"/>
          </a:xfrm>
          <a:prstGeom prst="rect">
            <a:avLst/>
          </a:prstGeom>
        </p:spPr>
        <p:txBody>
          <a:bodyPr wrap="square">
            <a:spAutoFit/>
          </a:bodyPr>
          <a:lstStyle/>
          <a:p>
            <a:pPr marL="285750" indent="-285750">
              <a:buFont typeface="Arial" panose="020B0604020202020204" pitchFamily="34" charset="0"/>
              <a:buChar char="•"/>
            </a:pPr>
            <a:r>
              <a:rPr lang="en-US" dirty="0"/>
              <a:t>AWS </a:t>
            </a:r>
            <a:r>
              <a:rPr lang="en-US" dirty="0" err="1"/>
              <a:t>ApSync</a:t>
            </a:r>
            <a:r>
              <a:rPr lang="en-US" dirty="0"/>
              <a:t> :- basically updates the data in web and mobile application in real time, also updates the data for offline users as soon as they reconnect.</a:t>
            </a:r>
          </a:p>
        </p:txBody>
      </p:sp>
      <p:sp>
        <p:nvSpPr>
          <p:cNvPr id="7" name="Rectangle 6">
            <a:extLst>
              <a:ext uri="{FF2B5EF4-FFF2-40B4-BE49-F238E27FC236}">
                <a16:creationId xmlns:a16="http://schemas.microsoft.com/office/drawing/2014/main" id="{61638071-AE60-4C2E-85DF-395D18D6636E}"/>
              </a:ext>
            </a:extLst>
          </p:cNvPr>
          <p:cNvSpPr/>
          <p:nvPr/>
        </p:nvSpPr>
        <p:spPr>
          <a:xfrm>
            <a:off x="1577558" y="2829079"/>
            <a:ext cx="9350415" cy="369332"/>
          </a:xfrm>
          <a:prstGeom prst="rect">
            <a:avLst/>
          </a:prstGeom>
        </p:spPr>
        <p:txBody>
          <a:bodyPr wrap="square">
            <a:spAutoFit/>
          </a:bodyPr>
          <a:lstStyle/>
          <a:p>
            <a:pPr marL="285750" indent="-285750">
              <a:buFont typeface="Arial" panose="020B0604020202020204" pitchFamily="34" charset="0"/>
              <a:buChar char="•"/>
            </a:pPr>
            <a:r>
              <a:rPr lang="en-US" dirty="0"/>
              <a:t>Device Farm :- way of testing your app on real devices, like </a:t>
            </a:r>
            <a:r>
              <a:rPr lang="en-US" dirty="0" err="1"/>
              <a:t>ipad</a:t>
            </a:r>
            <a:r>
              <a:rPr lang="en-US" dirty="0"/>
              <a:t>, android</a:t>
            </a:r>
          </a:p>
        </p:txBody>
      </p:sp>
      <p:sp>
        <p:nvSpPr>
          <p:cNvPr id="16" name="Rectangle 15">
            <a:extLst>
              <a:ext uri="{FF2B5EF4-FFF2-40B4-BE49-F238E27FC236}">
                <a16:creationId xmlns:a16="http://schemas.microsoft.com/office/drawing/2014/main" id="{EB31F19C-555B-4126-B826-3D95011F1DBE}"/>
              </a:ext>
            </a:extLst>
          </p:cNvPr>
          <p:cNvSpPr/>
          <p:nvPr/>
        </p:nvSpPr>
        <p:spPr>
          <a:xfrm>
            <a:off x="1577558" y="4086002"/>
            <a:ext cx="9993632" cy="646331"/>
          </a:xfrm>
          <a:prstGeom prst="rect">
            <a:avLst/>
          </a:prstGeom>
        </p:spPr>
        <p:txBody>
          <a:bodyPr wrap="square">
            <a:spAutoFit/>
          </a:bodyPr>
          <a:lstStyle/>
          <a:p>
            <a:pPr marL="285750" indent="-285750">
              <a:buFont typeface="Arial" panose="020B0604020202020204" pitchFamily="34" charset="0"/>
              <a:buChar char="•"/>
            </a:pPr>
            <a:r>
              <a:rPr lang="en-US" dirty="0"/>
              <a:t>Sumerian :- First ever language written down for AR/VR.it allows you to use a common set of tools to create this AR/VR</a:t>
            </a:r>
          </a:p>
        </p:txBody>
      </p:sp>
      <p:sp>
        <p:nvSpPr>
          <p:cNvPr id="5" name="Rectangle 4">
            <a:extLst>
              <a:ext uri="{FF2B5EF4-FFF2-40B4-BE49-F238E27FC236}">
                <a16:creationId xmlns:a16="http://schemas.microsoft.com/office/drawing/2014/main" id="{98207A76-3171-4A53-8DC0-FEA2F92AB391}"/>
              </a:ext>
            </a:extLst>
          </p:cNvPr>
          <p:cNvSpPr/>
          <p:nvPr/>
        </p:nvSpPr>
        <p:spPr>
          <a:xfrm>
            <a:off x="1588765" y="3233980"/>
            <a:ext cx="9339208" cy="369332"/>
          </a:xfrm>
          <a:prstGeom prst="rect">
            <a:avLst/>
          </a:prstGeom>
        </p:spPr>
        <p:txBody>
          <a:bodyPr wrap="square">
            <a:spAutoFit/>
          </a:bodyPr>
          <a:lstStyle/>
          <a:p>
            <a:pPr marL="285750" indent="-285750">
              <a:buFont typeface="Arial" panose="020B0604020202020204" pitchFamily="34" charset="0"/>
              <a:buChar char="•"/>
            </a:pPr>
            <a:r>
              <a:rPr lang="en-US" dirty="0"/>
              <a:t>Mobile Analytics :- Analytics service for mobile </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3661337"/>
            <a:ext cx="6096000" cy="707886"/>
          </a:xfrm>
          <a:prstGeom prst="rect">
            <a:avLst/>
          </a:prstGeom>
        </p:spPr>
        <p:txBody>
          <a:bodyPr>
            <a:spAutoFit/>
          </a:bodyPr>
          <a:lstStyle/>
          <a:p>
            <a:r>
              <a:rPr lang="en-US" sz="2200" dirty="0"/>
              <a:t>AR/VR</a:t>
            </a:r>
          </a:p>
          <a:p>
            <a:endParaRPr lang="en-US" dirty="0"/>
          </a:p>
        </p:txBody>
      </p:sp>
      <p:sp>
        <p:nvSpPr>
          <p:cNvPr id="3" name="Rectangle 2">
            <a:extLst>
              <a:ext uri="{FF2B5EF4-FFF2-40B4-BE49-F238E27FC236}">
                <a16:creationId xmlns:a16="http://schemas.microsoft.com/office/drawing/2014/main" id="{BF156128-21C3-473E-A9DE-03FF00ABDC8E}"/>
              </a:ext>
            </a:extLst>
          </p:cNvPr>
          <p:cNvSpPr/>
          <p:nvPr/>
        </p:nvSpPr>
        <p:spPr>
          <a:xfrm>
            <a:off x="154804" y="6399541"/>
            <a:ext cx="5929828" cy="369332"/>
          </a:xfrm>
          <a:prstGeom prst="rect">
            <a:avLst/>
          </a:prstGeom>
        </p:spPr>
        <p:txBody>
          <a:bodyPr wrap="none">
            <a:spAutoFit/>
          </a:bodyPr>
          <a:lstStyle/>
          <a:p>
            <a:r>
              <a:rPr lang="en-US" dirty="0"/>
              <a:t>NOTE :- Mobile services does not come up in exams</a:t>
            </a:r>
          </a:p>
        </p:txBody>
      </p:sp>
      <p:sp>
        <p:nvSpPr>
          <p:cNvPr id="10" name="Rectangle 9">
            <a:extLst>
              <a:ext uri="{FF2B5EF4-FFF2-40B4-BE49-F238E27FC236}">
                <a16:creationId xmlns:a16="http://schemas.microsoft.com/office/drawing/2014/main" id="{7ACA8EDE-0415-4EE9-91E6-94825AB8357A}"/>
              </a:ext>
            </a:extLst>
          </p:cNvPr>
          <p:cNvSpPr/>
          <p:nvPr/>
        </p:nvSpPr>
        <p:spPr>
          <a:xfrm>
            <a:off x="1326777" y="4841671"/>
            <a:ext cx="3340979" cy="430887"/>
          </a:xfrm>
          <a:prstGeom prst="rect">
            <a:avLst/>
          </a:prstGeom>
        </p:spPr>
        <p:txBody>
          <a:bodyPr wrap="none">
            <a:spAutoFit/>
          </a:bodyPr>
          <a:lstStyle/>
          <a:p>
            <a:r>
              <a:rPr lang="en-US" sz="2200" dirty="0"/>
              <a:t>Application Integration</a:t>
            </a:r>
          </a:p>
        </p:txBody>
      </p:sp>
      <p:sp>
        <p:nvSpPr>
          <p:cNvPr id="11" name="Rectangle 10">
            <a:extLst>
              <a:ext uri="{FF2B5EF4-FFF2-40B4-BE49-F238E27FC236}">
                <a16:creationId xmlns:a16="http://schemas.microsoft.com/office/drawing/2014/main" id="{88A0018C-3F32-44FD-BBEC-F1E0A0CB229B}"/>
              </a:ext>
            </a:extLst>
          </p:cNvPr>
          <p:cNvSpPr/>
          <p:nvPr/>
        </p:nvSpPr>
        <p:spPr>
          <a:xfrm>
            <a:off x="1619756" y="5283341"/>
            <a:ext cx="9951434" cy="646331"/>
          </a:xfrm>
          <a:prstGeom prst="rect">
            <a:avLst/>
          </a:prstGeom>
        </p:spPr>
        <p:txBody>
          <a:bodyPr wrap="square">
            <a:spAutoFit/>
          </a:bodyPr>
          <a:lstStyle/>
          <a:p>
            <a:pPr marL="285750" indent="-285750">
              <a:buFont typeface="Arial" panose="020B0604020202020204" pitchFamily="34" charset="0"/>
              <a:buChar char="•"/>
            </a:pPr>
            <a:r>
              <a:rPr lang="en-US" dirty="0"/>
              <a:t>Step function :- this is a way of essentially managing your different lambda function for different steps to go through.</a:t>
            </a:r>
          </a:p>
        </p:txBody>
      </p:sp>
      <p:sp>
        <p:nvSpPr>
          <p:cNvPr id="14" name="Rectangle 13">
            <a:extLst>
              <a:ext uri="{FF2B5EF4-FFF2-40B4-BE49-F238E27FC236}">
                <a16:creationId xmlns:a16="http://schemas.microsoft.com/office/drawing/2014/main" id="{3B06BABE-51C8-4663-BE53-2C720E731CA9}"/>
              </a:ext>
            </a:extLst>
          </p:cNvPr>
          <p:cNvSpPr/>
          <p:nvPr/>
        </p:nvSpPr>
        <p:spPr>
          <a:xfrm>
            <a:off x="1662084" y="5859316"/>
            <a:ext cx="7258718" cy="369332"/>
          </a:xfrm>
          <a:prstGeom prst="rect">
            <a:avLst/>
          </a:prstGeom>
        </p:spPr>
        <p:txBody>
          <a:bodyPr wrap="none">
            <a:spAutoFit/>
          </a:bodyPr>
          <a:lstStyle/>
          <a:p>
            <a:pPr marL="285750" indent="-285750">
              <a:buFont typeface="Arial" panose="020B0604020202020204" pitchFamily="34" charset="0"/>
              <a:buChar char="•"/>
            </a:pPr>
            <a:r>
              <a:rPr lang="en-US" dirty="0"/>
              <a:t>Amazon MQ :- used to do message queue/ Just like </a:t>
            </a:r>
            <a:r>
              <a:rPr lang="en-US" dirty="0" err="1"/>
              <a:t>RabbitM</a:t>
            </a:r>
            <a:endParaRPr lang="en-US" dirty="0"/>
          </a:p>
        </p:txBody>
      </p:sp>
    </p:spTree>
    <p:extLst>
      <p:ext uri="{BB962C8B-B14F-4D97-AF65-F5344CB8AC3E}">
        <p14:creationId xmlns:p14="http://schemas.microsoft.com/office/powerpoint/2010/main" val="2673132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63" y="1720611"/>
            <a:ext cx="10069830" cy="369332"/>
          </a:xfrm>
          <a:prstGeom prst="rect">
            <a:avLst/>
          </a:prstGeom>
        </p:spPr>
        <p:txBody>
          <a:bodyPr wrap="square">
            <a:spAutoFit/>
          </a:bodyPr>
          <a:lstStyle/>
          <a:p>
            <a:pPr marL="285750" indent="-285750">
              <a:buFont typeface="Arial" panose="020B0604020202020204" pitchFamily="34" charset="0"/>
              <a:buChar char="•"/>
            </a:pPr>
            <a:r>
              <a:rPr lang="en-US" dirty="0"/>
              <a:t>SNS :- notification service used to send notification to the subscribed users</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1138773"/>
          </a:xfrm>
          <a:prstGeom prst="rect">
            <a:avLst/>
          </a:prstGeom>
        </p:spPr>
        <p:txBody>
          <a:bodyPr>
            <a:spAutoFit/>
          </a:bodyPr>
          <a:lstStyle/>
          <a:p>
            <a:r>
              <a:rPr lang="en-US" sz="2400" dirty="0"/>
              <a:t>Application Integration</a:t>
            </a:r>
          </a:p>
          <a:p>
            <a:endParaRPr lang="en-US" sz="2200" dirty="0"/>
          </a:p>
          <a:p>
            <a:endParaRPr lang="en-US" sz="2200" dirty="0"/>
          </a:p>
        </p:txBody>
      </p:sp>
      <p:sp>
        <p:nvSpPr>
          <p:cNvPr id="6" name="Rectangle 5">
            <a:extLst>
              <a:ext uri="{FF2B5EF4-FFF2-40B4-BE49-F238E27FC236}">
                <a16:creationId xmlns:a16="http://schemas.microsoft.com/office/drawing/2014/main" id="{09F23B6D-2D23-4206-8E4A-90CD45FB1CD7}"/>
              </a:ext>
            </a:extLst>
          </p:cNvPr>
          <p:cNvSpPr/>
          <p:nvPr/>
        </p:nvSpPr>
        <p:spPr>
          <a:xfrm>
            <a:off x="1577558" y="2093334"/>
            <a:ext cx="9556601" cy="646331"/>
          </a:xfrm>
          <a:prstGeom prst="rect">
            <a:avLst/>
          </a:prstGeom>
        </p:spPr>
        <p:txBody>
          <a:bodyPr wrap="square">
            <a:spAutoFit/>
          </a:bodyPr>
          <a:lstStyle/>
          <a:p>
            <a:pPr marL="285750" indent="-285750">
              <a:buFont typeface="Arial" panose="020B0604020202020204" pitchFamily="34" charset="0"/>
              <a:buChar char="•"/>
            </a:pPr>
            <a:r>
              <a:rPr lang="en-US" dirty="0"/>
              <a:t>SQS :- Way of decoupling your infrastructure, it looses up the infrastructure components dependency on one another</a:t>
            </a:r>
          </a:p>
        </p:txBody>
      </p:sp>
      <p:sp>
        <p:nvSpPr>
          <p:cNvPr id="7" name="Rectangle 6">
            <a:extLst>
              <a:ext uri="{FF2B5EF4-FFF2-40B4-BE49-F238E27FC236}">
                <a16:creationId xmlns:a16="http://schemas.microsoft.com/office/drawing/2014/main" id="{61638071-AE60-4C2E-85DF-395D18D6636E}"/>
              </a:ext>
            </a:extLst>
          </p:cNvPr>
          <p:cNvSpPr/>
          <p:nvPr/>
        </p:nvSpPr>
        <p:spPr>
          <a:xfrm>
            <a:off x="1577558" y="2686449"/>
            <a:ext cx="9350415" cy="646331"/>
          </a:xfrm>
          <a:prstGeom prst="rect">
            <a:avLst/>
          </a:prstGeom>
        </p:spPr>
        <p:txBody>
          <a:bodyPr wrap="square">
            <a:spAutoFit/>
          </a:bodyPr>
          <a:lstStyle/>
          <a:p>
            <a:pPr marL="285750" indent="-285750">
              <a:buFont typeface="Arial" panose="020B0604020202020204" pitchFamily="34" charset="0"/>
              <a:buChar char="•"/>
            </a:pPr>
            <a:r>
              <a:rPr lang="en-US" dirty="0"/>
              <a:t>SWF :- Every time you order a package online it creates a SWF jobs and SWF can have human beings as a components</a:t>
            </a:r>
          </a:p>
        </p:txBody>
      </p:sp>
      <p:sp>
        <p:nvSpPr>
          <p:cNvPr id="16" name="Rectangle 15">
            <a:extLst>
              <a:ext uri="{FF2B5EF4-FFF2-40B4-BE49-F238E27FC236}">
                <a16:creationId xmlns:a16="http://schemas.microsoft.com/office/drawing/2014/main" id="{EB31F19C-555B-4126-B826-3D95011F1DBE}"/>
              </a:ext>
            </a:extLst>
          </p:cNvPr>
          <p:cNvSpPr/>
          <p:nvPr/>
        </p:nvSpPr>
        <p:spPr>
          <a:xfrm>
            <a:off x="1598657" y="3814516"/>
            <a:ext cx="9993632" cy="369332"/>
          </a:xfrm>
          <a:prstGeom prst="rect">
            <a:avLst/>
          </a:prstGeom>
        </p:spPr>
        <p:txBody>
          <a:bodyPr wrap="square">
            <a:spAutoFit/>
          </a:bodyPr>
          <a:lstStyle/>
          <a:p>
            <a:pPr marL="285750" indent="-285750">
              <a:buFont typeface="Arial" panose="020B0604020202020204" pitchFamily="34" charset="0"/>
              <a:buChar char="•"/>
            </a:pPr>
            <a:r>
              <a:rPr lang="en-US" dirty="0"/>
              <a:t>Amazon connect :- contact center as a service having your call </a:t>
            </a:r>
            <a:r>
              <a:rPr lang="en-US" dirty="0" err="1"/>
              <a:t>centre</a:t>
            </a:r>
            <a:r>
              <a:rPr lang="en-US" dirty="0"/>
              <a:t> in the cloud</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3356346"/>
            <a:ext cx="6096000" cy="430887"/>
          </a:xfrm>
          <a:prstGeom prst="rect">
            <a:avLst/>
          </a:prstGeom>
        </p:spPr>
        <p:txBody>
          <a:bodyPr>
            <a:spAutoFit/>
          </a:bodyPr>
          <a:lstStyle/>
          <a:p>
            <a:r>
              <a:rPr lang="en-US" sz="2200" dirty="0"/>
              <a:t>Customer engagement</a:t>
            </a:r>
          </a:p>
        </p:txBody>
      </p:sp>
      <p:sp>
        <p:nvSpPr>
          <p:cNvPr id="10" name="Rectangle 9">
            <a:extLst>
              <a:ext uri="{FF2B5EF4-FFF2-40B4-BE49-F238E27FC236}">
                <a16:creationId xmlns:a16="http://schemas.microsoft.com/office/drawing/2014/main" id="{7ACA8EDE-0415-4EE9-91E6-94825AB8357A}"/>
              </a:ext>
            </a:extLst>
          </p:cNvPr>
          <p:cNvSpPr/>
          <p:nvPr/>
        </p:nvSpPr>
        <p:spPr>
          <a:xfrm>
            <a:off x="1326777" y="4518151"/>
            <a:ext cx="2930610" cy="430887"/>
          </a:xfrm>
          <a:prstGeom prst="rect">
            <a:avLst/>
          </a:prstGeom>
        </p:spPr>
        <p:txBody>
          <a:bodyPr wrap="none">
            <a:spAutoFit/>
          </a:bodyPr>
          <a:lstStyle/>
          <a:p>
            <a:r>
              <a:rPr lang="en-US" sz="2200" dirty="0"/>
              <a:t>Business Productivity</a:t>
            </a:r>
          </a:p>
        </p:txBody>
      </p:sp>
      <p:sp>
        <p:nvSpPr>
          <p:cNvPr id="11" name="Rectangle 10">
            <a:extLst>
              <a:ext uri="{FF2B5EF4-FFF2-40B4-BE49-F238E27FC236}">
                <a16:creationId xmlns:a16="http://schemas.microsoft.com/office/drawing/2014/main" id="{88A0018C-3F32-44FD-BBEC-F1E0A0CB229B}"/>
              </a:ext>
            </a:extLst>
          </p:cNvPr>
          <p:cNvSpPr/>
          <p:nvPr/>
        </p:nvSpPr>
        <p:spPr>
          <a:xfrm>
            <a:off x="1598657" y="5063275"/>
            <a:ext cx="9951434" cy="369332"/>
          </a:xfrm>
          <a:prstGeom prst="rect">
            <a:avLst/>
          </a:prstGeom>
        </p:spPr>
        <p:txBody>
          <a:bodyPr wrap="square">
            <a:spAutoFit/>
          </a:bodyPr>
          <a:lstStyle/>
          <a:p>
            <a:pPr marL="285750" indent="-285750">
              <a:buFont typeface="Arial" panose="020B0604020202020204" pitchFamily="34" charset="0"/>
              <a:buChar char="•"/>
            </a:pPr>
            <a:r>
              <a:rPr lang="en-US" dirty="0"/>
              <a:t>Alexa for business :- Dial in to meeting room, inform IT printer is broken.</a:t>
            </a:r>
          </a:p>
        </p:txBody>
      </p:sp>
      <p:sp>
        <p:nvSpPr>
          <p:cNvPr id="14" name="Rectangle 13">
            <a:extLst>
              <a:ext uri="{FF2B5EF4-FFF2-40B4-BE49-F238E27FC236}">
                <a16:creationId xmlns:a16="http://schemas.microsoft.com/office/drawing/2014/main" id="{3B06BABE-51C8-4663-BE53-2C720E731CA9}"/>
              </a:ext>
            </a:extLst>
          </p:cNvPr>
          <p:cNvSpPr/>
          <p:nvPr/>
        </p:nvSpPr>
        <p:spPr>
          <a:xfrm>
            <a:off x="1577558" y="5432607"/>
            <a:ext cx="10174580" cy="369332"/>
          </a:xfrm>
          <a:prstGeom prst="rect">
            <a:avLst/>
          </a:prstGeom>
        </p:spPr>
        <p:txBody>
          <a:bodyPr wrap="none">
            <a:spAutoFit/>
          </a:bodyPr>
          <a:lstStyle/>
          <a:p>
            <a:pPr marL="285750" indent="-285750">
              <a:buFont typeface="Arial" panose="020B0604020202020204" pitchFamily="34" charset="0"/>
              <a:buChar char="•"/>
            </a:pPr>
            <a:r>
              <a:rPr lang="en-US" dirty="0"/>
              <a:t>Chime :- Video conferencing with employees. record meetings it's like google hangout</a:t>
            </a:r>
          </a:p>
        </p:txBody>
      </p:sp>
      <p:sp>
        <p:nvSpPr>
          <p:cNvPr id="8" name="Rectangle 7">
            <a:extLst>
              <a:ext uri="{FF2B5EF4-FFF2-40B4-BE49-F238E27FC236}">
                <a16:creationId xmlns:a16="http://schemas.microsoft.com/office/drawing/2014/main" id="{96CB85D6-FAA2-478D-95D2-BF3B4A2CE5DF}"/>
              </a:ext>
            </a:extLst>
          </p:cNvPr>
          <p:cNvSpPr/>
          <p:nvPr/>
        </p:nvSpPr>
        <p:spPr>
          <a:xfrm>
            <a:off x="1598657" y="4219248"/>
            <a:ext cx="8665257" cy="369332"/>
          </a:xfrm>
          <a:prstGeom prst="rect">
            <a:avLst/>
          </a:prstGeom>
        </p:spPr>
        <p:txBody>
          <a:bodyPr wrap="square">
            <a:spAutoFit/>
          </a:bodyPr>
          <a:lstStyle/>
          <a:p>
            <a:pPr marL="285750" indent="-285750">
              <a:buFont typeface="Arial" panose="020B0604020202020204" pitchFamily="34" charset="0"/>
              <a:buChar char="•"/>
            </a:pPr>
            <a:r>
              <a:rPr lang="en-US" dirty="0"/>
              <a:t>Simple email service :- SES it allows you sending bulk emails</a:t>
            </a:r>
          </a:p>
        </p:txBody>
      </p:sp>
      <p:sp>
        <p:nvSpPr>
          <p:cNvPr id="13" name="Rectangle 12">
            <a:extLst>
              <a:ext uri="{FF2B5EF4-FFF2-40B4-BE49-F238E27FC236}">
                <a16:creationId xmlns:a16="http://schemas.microsoft.com/office/drawing/2014/main" id="{CD2FE74B-A3DA-44CA-8F00-00E2EDE8CA0F}"/>
              </a:ext>
            </a:extLst>
          </p:cNvPr>
          <p:cNvSpPr/>
          <p:nvPr/>
        </p:nvSpPr>
        <p:spPr>
          <a:xfrm>
            <a:off x="1598657" y="5799014"/>
            <a:ext cx="8979696" cy="369332"/>
          </a:xfrm>
          <a:prstGeom prst="rect">
            <a:avLst/>
          </a:prstGeom>
        </p:spPr>
        <p:txBody>
          <a:bodyPr wrap="square">
            <a:spAutoFit/>
          </a:bodyPr>
          <a:lstStyle/>
          <a:p>
            <a:pPr marL="285750" indent="-285750">
              <a:buFont typeface="Arial" panose="020B0604020202020204" pitchFamily="34" charset="0"/>
              <a:buChar char="•"/>
            </a:pPr>
            <a:r>
              <a:rPr lang="en-US" dirty="0" err="1"/>
              <a:t>WorkDocs</a:t>
            </a:r>
            <a:r>
              <a:rPr lang="en-US" dirty="0"/>
              <a:t> :- Dropbox for AWS securing documents in the cloud</a:t>
            </a:r>
          </a:p>
        </p:txBody>
      </p:sp>
      <p:sp>
        <p:nvSpPr>
          <p:cNvPr id="15" name="Rectangle 14">
            <a:extLst>
              <a:ext uri="{FF2B5EF4-FFF2-40B4-BE49-F238E27FC236}">
                <a16:creationId xmlns:a16="http://schemas.microsoft.com/office/drawing/2014/main" id="{6CDA8A50-E192-480D-A6F2-692798AEAF9F}"/>
              </a:ext>
            </a:extLst>
          </p:cNvPr>
          <p:cNvSpPr/>
          <p:nvPr/>
        </p:nvSpPr>
        <p:spPr>
          <a:xfrm>
            <a:off x="1598657" y="6197797"/>
            <a:ext cx="5080237" cy="369332"/>
          </a:xfrm>
          <a:prstGeom prst="rect">
            <a:avLst/>
          </a:prstGeom>
        </p:spPr>
        <p:txBody>
          <a:bodyPr wrap="none">
            <a:spAutoFit/>
          </a:bodyPr>
          <a:lstStyle/>
          <a:p>
            <a:pPr marL="285750" indent="-285750">
              <a:buFont typeface="Arial" panose="020B0604020202020204" pitchFamily="34" charset="0"/>
              <a:buChar char="•"/>
            </a:pPr>
            <a:r>
              <a:rPr lang="en-US" dirty="0" err="1"/>
              <a:t>Workmail</a:t>
            </a:r>
            <a:r>
              <a:rPr lang="en-US" dirty="0"/>
              <a:t> :- Office 365 version of amazon.</a:t>
            </a:r>
          </a:p>
        </p:txBody>
      </p:sp>
    </p:spTree>
    <p:extLst>
      <p:ext uri="{BB962C8B-B14F-4D97-AF65-F5344CB8AC3E}">
        <p14:creationId xmlns:p14="http://schemas.microsoft.com/office/powerpoint/2010/main" val="19521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4" name="Rectangle 3">
            <a:extLst>
              <a:ext uri="{FF2B5EF4-FFF2-40B4-BE49-F238E27FC236}">
                <a16:creationId xmlns:a16="http://schemas.microsoft.com/office/drawing/2014/main" id="{92C2EB30-FBD9-49CC-BFE0-33D100BC9BFC}"/>
              </a:ext>
            </a:extLst>
          </p:cNvPr>
          <p:cNvSpPr/>
          <p:nvPr/>
        </p:nvSpPr>
        <p:spPr>
          <a:xfrm>
            <a:off x="1577558" y="1751389"/>
            <a:ext cx="10069830" cy="646331"/>
          </a:xfrm>
          <a:prstGeom prst="rect">
            <a:avLst/>
          </a:prstGeom>
        </p:spPr>
        <p:txBody>
          <a:bodyPr wrap="square">
            <a:spAutoFit/>
          </a:bodyPr>
          <a:lstStyle/>
          <a:p>
            <a:pPr marL="285750" indent="-285750">
              <a:buFont typeface="Arial" panose="020B0604020202020204" pitchFamily="34" charset="0"/>
              <a:buChar char="•"/>
            </a:pPr>
            <a:r>
              <a:rPr lang="en-US" dirty="0"/>
              <a:t>Workspaces :- VDI solutions, so running OS in the cloud and then stream down to your desktop</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320502"/>
            <a:ext cx="6096000" cy="461665"/>
          </a:xfrm>
          <a:prstGeom prst="rect">
            <a:avLst/>
          </a:prstGeom>
        </p:spPr>
        <p:txBody>
          <a:bodyPr>
            <a:spAutoFit/>
          </a:bodyPr>
          <a:lstStyle/>
          <a:p>
            <a:r>
              <a:rPr lang="en-US" sz="2400" dirty="0"/>
              <a:t>Desktop &amp; App streaming</a:t>
            </a:r>
            <a:endParaRPr lang="en-US" sz="2200" dirty="0"/>
          </a:p>
        </p:txBody>
      </p:sp>
      <p:sp>
        <p:nvSpPr>
          <p:cNvPr id="7" name="Rectangle 6">
            <a:extLst>
              <a:ext uri="{FF2B5EF4-FFF2-40B4-BE49-F238E27FC236}">
                <a16:creationId xmlns:a16="http://schemas.microsoft.com/office/drawing/2014/main" id="{61638071-AE60-4C2E-85DF-395D18D6636E}"/>
              </a:ext>
            </a:extLst>
          </p:cNvPr>
          <p:cNvSpPr/>
          <p:nvPr/>
        </p:nvSpPr>
        <p:spPr>
          <a:xfrm>
            <a:off x="1577558" y="2381091"/>
            <a:ext cx="9350415" cy="369332"/>
          </a:xfrm>
          <a:prstGeom prst="rect">
            <a:avLst/>
          </a:prstGeom>
        </p:spPr>
        <p:txBody>
          <a:bodyPr wrap="square">
            <a:spAutoFit/>
          </a:bodyPr>
          <a:lstStyle/>
          <a:p>
            <a:pPr marL="285750" indent="-285750">
              <a:buFont typeface="Arial" panose="020B0604020202020204" pitchFamily="34" charset="0"/>
              <a:buChar char="•"/>
            </a:pPr>
            <a:r>
              <a:rPr lang="en-US" dirty="0" err="1"/>
              <a:t>AppStream</a:t>
            </a:r>
            <a:r>
              <a:rPr lang="en-US" dirty="0"/>
              <a:t> 2.0 :- streaming of actual applications. Similar to Citrix</a:t>
            </a:r>
          </a:p>
        </p:txBody>
      </p:sp>
      <p:sp>
        <p:nvSpPr>
          <p:cNvPr id="16" name="Rectangle 15">
            <a:extLst>
              <a:ext uri="{FF2B5EF4-FFF2-40B4-BE49-F238E27FC236}">
                <a16:creationId xmlns:a16="http://schemas.microsoft.com/office/drawing/2014/main" id="{EB31F19C-555B-4126-B826-3D95011F1DBE}"/>
              </a:ext>
            </a:extLst>
          </p:cNvPr>
          <p:cNvSpPr/>
          <p:nvPr/>
        </p:nvSpPr>
        <p:spPr>
          <a:xfrm>
            <a:off x="1519079" y="3139887"/>
            <a:ext cx="9993632" cy="646331"/>
          </a:xfrm>
          <a:prstGeom prst="rect">
            <a:avLst/>
          </a:prstGeom>
        </p:spPr>
        <p:txBody>
          <a:bodyPr wrap="square">
            <a:spAutoFit/>
          </a:bodyPr>
          <a:lstStyle/>
          <a:p>
            <a:pPr marL="285750" indent="-285750">
              <a:buFont typeface="Arial" panose="020B0604020202020204" pitchFamily="34" charset="0"/>
              <a:buChar char="•"/>
            </a:pPr>
            <a:r>
              <a:rPr lang="en-US" dirty="0"/>
              <a:t>Internet of things:- Having thousands of different devices sending back sensor information</a:t>
            </a:r>
          </a:p>
        </p:txBody>
      </p:sp>
      <p:sp>
        <p:nvSpPr>
          <p:cNvPr id="9" name="Rectangle 8">
            <a:extLst>
              <a:ext uri="{FF2B5EF4-FFF2-40B4-BE49-F238E27FC236}">
                <a16:creationId xmlns:a16="http://schemas.microsoft.com/office/drawing/2014/main" id="{0D69A53D-CA51-4193-9C53-D6FE45B9A3AB}"/>
              </a:ext>
            </a:extLst>
          </p:cNvPr>
          <p:cNvSpPr/>
          <p:nvPr/>
        </p:nvSpPr>
        <p:spPr>
          <a:xfrm>
            <a:off x="1326777" y="2750423"/>
            <a:ext cx="6096000" cy="430887"/>
          </a:xfrm>
          <a:prstGeom prst="rect">
            <a:avLst/>
          </a:prstGeom>
        </p:spPr>
        <p:txBody>
          <a:bodyPr>
            <a:spAutoFit/>
          </a:bodyPr>
          <a:lstStyle/>
          <a:p>
            <a:r>
              <a:rPr lang="en-US" sz="2200" dirty="0"/>
              <a:t>IOT</a:t>
            </a:r>
          </a:p>
        </p:txBody>
      </p:sp>
      <p:sp>
        <p:nvSpPr>
          <p:cNvPr id="11" name="Rectangle 10">
            <a:extLst>
              <a:ext uri="{FF2B5EF4-FFF2-40B4-BE49-F238E27FC236}">
                <a16:creationId xmlns:a16="http://schemas.microsoft.com/office/drawing/2014/main" id="{88A0018C-3F32-44FD-BBEC-F1E0A0CB229B}"/>
              </a:ext>
            </a:extLst>
          </p:cNvPr>
          <p:cNvSpPr/>
          <p:nvPr/>
        </p:nvSpPr>
        <p:spPr>
          <a:xfrm>
            <a:off x="1540178" y="4391127"/>
            <a:ext cx="9951434" cy="369332"/>
          </a:xfrm>
          <a:prstGeom prst="rect">
            <a:avLst/>
          </a:prstGeom>
        </p:spPr>
        <p:txBody>
          <a:bodyPr wrap="square">
            <a:spAutoFit/>
          </a:bodyPr>
          <a:lstStyle/>
          <a:p>
            <a:pPr marL="285750" indent="-285750">
              <a:buFont typeface="Arial" panose="020B0604020202020204" pitchFamily="34" charset="0"/>
              <a:buChar char="•"/>
            </a:pPr>
            <a:r>
              <a:rPr lang="en-US" dirty="0"/>
              <a:t>Amazon </a:t>
            </a:r>
            <a:r>
              <a:rPr lang="en-US" dirty="0" err="1"/>
              <a:t>FreeRTOS</a:t>
            </a:r>
            <a:r>
              <a:rPr lang="en-US" dirty="0"/>
              <a:t> :- OS for microcontrollers you can install this and it is free.</a:t>
            </a:r>
          </a:p>
        </p:txBody>
      </p:sp>
      <p:sp>
        <p:nvSpPr>
          <p:cNvPr id="14" name="Rectangle 13">
            <a:extLst>
              <a:ext uri="{FF2B5EF4-FFF2-40B4-BE49-F238E27FC236}">
                <a16:creationId xmlns:a16="http://schemas.microsoft.com/office/drawing/2014/main" id="{3B06BABE-51C8-4663-BE53-2C720E731CA9}"/>
              </a:ext>
            </a:extLst>
          </p:cNvPr>
          <p:cNvSpPr/>
          <p:nvPr/>
        </p:nvSpPr>
        <p:spPr>
          <a:xfrm>
            <a:off x="1540178" y="4762309"/>
            <a:ext cx="10216335" cy="646331"/>
          </a:xfrm>
          <a:prstGeom prst="rect">
            <a:avLst/>
          </a:prstGeom>
        </p:spPr>
        <p:txBody>
          <a:bodyPr wrap="square">
            <a:spAutoFit/>
          </a:bodyPr>
          <a:lstStyle/>
          <a:p>
            <a:pPr marL="285750" indent="-285750">
              <a:buFont typeface="Arial" panose="020B0604020202020204" pitchFamily="34" charset="0"/>
              <a:buChar char="•"/>
            </a:pPr>
            <a:r>
              <a:rPr lang="en-US" dirty="0" err="1"/>
              <a:t>Greengrass</a:t>
            </a:r>
            <a:r>
              <a:rPr lang="en-US" dirty="0"/>
              <a:t> :- Is basically software that lets you run local compute, messaging caching and ML interface to connected devices in a secure way</a:t>
            </a:r>
          </a:p>
        </p:txBody>
      </p:sp>
      <p:sp>
        <p:nvSpPr>
          <p:cNvPr id="8" name="Rectangle 7">
            <a:extLst>
              <a:ext uri="{FF2B5EF4-FFF2-40B4-BE49-F238E27FC236}">
                <a16:creationId xmlns:a16="http://schemas.microsoft.com/office/drawing/2014/main" id="{96CB85D6-FAA2-478D-95D2-BF3B4A2CE5DF}"/>
              </a:ext>
            </a:extLst>
          </p:cNvPr>
          <p:cNvSpPr/>
          <p:nvPr/>
        </p:nvSpPr>
        <p:spPr>
          <a:xfrm>
            <a:off x="1540178" y="3700452"/>
            <a:ext cx="8665257" cy="646331"/>
          </a:xfrm>
          <a:prstGeom prst="rect">
            <a:avLst/>
          </a:prstGeom>
        </p:spPr>
        <p:txBody>
          <a:bodyPr wrap="square">
            <a:spAutoFit/>
          </a:bodyPr>
          <a:lstStyle/>
          <a:p>
            <a:pPr marL="285750" indent="-285750">
              <a:buFont typeface="Arial" panose="020B0604020202020204" pitchFamily="34" charset="0"/>
              <a:buChar char="•"/>
            </a:pPr>
            <a:r>
              <a:rPr lang="en-US" dirty="0" err="1"/>
              <a:t>iOT</a:t>
            </a:r>
            <a:r>
              <a:rPr lang="en-US" dirty="0"/>
              <a:t> Device management :- Managing these at scale is difficult that's what </a:t>
            </a:r>
            <a:r>
              <a:rPr lang="en-US" dirty="0" err="1"/>
              <a:t>iOT</a:t>
            </a:r>
            <a:r>
              <a:rPr lang="en-US" dirty="0"/>
              <a:t> device management was released</a:t>
            </a:r>
          </a:p>
        </p:txBody>
      </p:sp>
      <p:sp>
        <p:nvSpPr>
          <p:cNvPr id="13" name="Rectangle 12">
            <a:extLst>
              <a:ext uri="{FF2B5EF4-FFF2-40B4-BE49-F238E27FC236}">
                <a16:creationId xmlns:a16="http://schemas.microsoft.com/office/drawing/2014/main" id="{CD2FE74B-A3DA-44CA-8F00-00E2EDE8CA0F}"/>
              </a:ext>
            </a:extLst>
          </p:cNvPr>
          <p:cNvSpPr/>
          <p:nvPr/>
        </p:nvSpPr>
        <p:spPr>
          <a:xfrm>
            <a:off x="1284218" y="5352567"/>
            <a:ext cx="8979696" cy="430887"/>
          </a:xfrm>
          <a:prstGeom prst="rect">
            <a:avLst/>
          </a:prstGeom>
        </p:spPr>
        <p:txBody>
          <a:bodyPr wrap="square">
            <a:spAutoFit/>
          </a:bodyPr>
          <a:lstStyle/>
          <a:p>
            <a:r>
              <a:rPr lang="en-US" sz="2200" dirty="0"/>
              <a:t>Game Development</a:t>
            </a:r>
          </a:p>
        </p:txBody>
      </p:sp>
      <p:sp>
        <p:nvSpPr>
          <p:cNvPr id="15" name="Rectangle 14">
            <a:extLst>
              <a:ext uri="{FF2B5EF4-FFF2-40B4-BE49-F238E27FC236}">
                <a16:creationId xmlns:a16="http://schemas.microsoft.com/office/drawing/2014/main" id="{6CDA8A50-E192-480D-A6F2-692798AEAF9F}"/>
              </a:ext>
            </a:extLst>
          </p:cNvPr>
          <p:cNvSpPr/>
          <p:nvPr/>
        </p:nvSpPr>
        <p:spPr>
          <a:xfrm>
            <a:off x="1598657" y="5814232"/>
            <a:ext cx="6797054" cy="369332"/>
          </a:xfrm>
          <a:prstGeom prst="rect">
            <a:avLst/>
          </a:prstGeom>
        </p:spPr>
        <p:txBody>
          <a:bodyPr wrap="none">
            <a:spAutoFit/>
          </a:bodyPr>
          <a:lstStyle/>
          <a:p>
            <a:pPr marL="285750" indent="-285750">
              <a:buFont typeface="Arial" panose="020B0604020202020204" pitchFamily="34" charset="0"/>
              <a:buChar char="•"/>
            </a:pPr>
            <a:r>
              <a:rPr lang="en-US" dirty="0" err="1"/>
              <a:t>Gamelift</a:t>
            </a:r>
            <a:r>
              <a:rPr lang="en-US" dirty="0"/>
              <a:t> :- it's a service that help you to develop games.</a:t>
            </a:r>
          </a:p>
        </p:txBody>
      </p:sp>
    </p:spTree>
    <p:extLst>
      <p:ext uri="{BB962C8B-B14F-4D97-AF65-F5344CB8AC3E}">
        <p14:creationId xmlns:p14="http://schemas.microsoft.com/office/powerpoint/2010/main" val="2864958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7" y="1554567"/>
            <a:ext cx="6436292" cy="492443"/>
          </a:xfrm>
          <a:prstGeom prst="rect">
            <a:avLst/>
          </a:prstGeom>
        </p:spPr>
        <p:txBody>
          <a:bodyPr wrap="square">
            <a:spAutoFit/>
          </a:bodyPr>
          <a:lstStyle/>
          <a:p>
            <a:r>
              <a:rPr lang="en-US" sz="2600" dirty="0"/>
              <a:t>Do you have to learn all the services ?</a:t>
            </a:r>
          </a:p>
        </p:txBody>
      </p:sp>
      <p:pic>
        <p:nvPicPr>
          <p:cNvPr id="6" name="Picture 5">
            <a:extLst>
              <a:ext uri="{FF2B5EF4-FFF2-40B4-BE49-F238E27FC236}">
                <a16:creationId xmlns:a16="http://schemas.microsoft.com/office/drawing/2014/main" id="{1E48376C-02ED-451F-9113-23B9C0C87F96}"/>
              </a:ext>
            </a:extLst>
          </p:cNvPr>
          <p:cNvPicPr>
            <a:picLocks noChangeAspect="1"/>
          </p:cNvPicPr>
          <p:nvPr/>
        </p:nvPicPr>
        <p:blipFill>
          <a:blip r:embed="rId2"/>
          <a:stretch>
            <a:fillRect/>
          </a:stretch>
        </p:blipFill>
        <p:spPr>
          <a:xfrm>
            <a:off x="3251207" y="2281075"/>
            <a:ext cx="5482245" cy="3289346"/>
          </a:xfrm>
          <a:prstGeom prst="rect">
            <a:avLst/>
          </a:prstGeom>
        </p:spPr>
      </p:pic>
    </p:spTree>
    <p:extLst>
      <p:ext uri="{BB962C8B-B14F-4D97-AF65-F5344CB8AC3E}">
        <p14:creationId xmlns:p14="http://schemas.microsoft.com/office/powerpoint/2010/main" val="162341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3793-1ECF-49F6-BA23-4DC15DBFBC21}"/>
              </a:ext>
            </a:extLst>
          </p:cNvPr>
          <p:cNvSpPr>
            <a:spLocks noGrp="1"/>
          </p:cNvSpPr>
          <p:nvPr>
            <p:ph type="title"/>
          </p:nvPr>
        </p:nvSpPr>
        <p:spPr>
          <a:xfrm>
            <a:off x="646111" y="111512"/>
            <a:ext cx="9404723" cy="1639229"/>
          </a:xfrm>
        </p:spPr>
        <p:txBody>
          <a:bodyPr/>
          <a:lstStyle/>
          <a:p>
            <a:r>
              <a:rPr lang="en-US" dirty="0"/>
              <a:t>Cloud computing is the on-demand delivery of compute power, database storage, applications, and other IT resources through a cloud services platform via the internet with pay-as-you-go pricing.</a:t>
            </a:r>
            <a:br>
              <a:rPr lang="en-US" dirty="0"/>
            </a:br>
            <a:br>
              <a:rPr lang="en-US" dirty="0"/>
            </a:br>
            <a:r>
              <a:rPr lang="en-US" dirty="0"/>
              <a:t>Examples of cloud service providers- (</a:t>
            </a:r>
            <a:r>
              <a:rPr lang="en-US" dirty="0" err="1"/>
              <a:t>Google,AWS,Azure</a:t>
            </a:r>
            <a:r>
              <a:rPr lang="en-US" dirty="0"/>
              <a:t>)</a:t>
            </a:r>
          </a:p>
        </p:txBody>
      </p:sp>
    </p:spTree>
    <p:extLst>
      <p:ext uri="{BB962C8B-B14F-4D97-AF65-F5344CB8AC3E}">
        <p14:creationId xmlns:p14="http://schemas.microsoft.com/office/powerpoint/2010/main" val="3902322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26776" y="1554567"/>
            <a:ext cx="9090211" cy="492443"/>
          </a:xfrm>
          <a:prstGeom prst="rect">
            <a:avLst/>
          </a:prstGeom>
        </p:spPr>
        <p:txBody>
          <a:bodyPr wrap="square">
            <a:spAutoFit/>
          </a:bodyPr>
          <a:lstStyle/>
          <a:p>
            <a:r>
              <a:rPr lang="en-US" sz="2600" dirty="0"/>
              <a:t>Services that are relevant for this course are as follows</a:t>
            </a:r>
          </a:p>
        </p:txBody>
      </p:sp>
      <p:pic>
        <p:nvPicPr>
          <p:cNvPr id="7" name="Picture 6">
            <a:extLst>
              <a:ext uri="{FF2B5EF4-FFF2-40B4-BE49-F238E27FC236}">
                <a16:creationId xmlns:a16="http://schemas.microsoft.com/office/drawing/2014/main" id="{29B5AD99-FB95-41C8-A60D-3F4FE092EFFE}"/>
              </a:ext>
            </a:extLst>
          </p:cNvPr>
          <p:cNvPicPr>
            <a:picLocks noChangeAspect="1"/>
          </p:cNvPicPr>
          <p:nvPr/>
        </p:nvPicPr>
        <p:blipFill>
          <a:blip r:embed="rId2"/>
          <a:stretch>
            <a:fillRect/>
          </a:stretch>
        </p:blipFill>
        <p:spPr>
          <a:xfrm>
            <a:off x="1900518" y="2256292"/>
            <a:ext cx="8982688" cy="4323919"/>
          </a:xfrm>
          <a:prstGeom prst="rect">
            <a:avLst/>
          </a:prstGeom>
          <a:ln>
            <a:noFill/>
          </a:ln>
          <a:effectLst>
            <a:softEdge rad="112500"/>
          </a:effectLst>
        </p:spPr>
      </p:pic>
    </p:spTree>
    <p:extLst>
      <p:ext uri="{BB962C8B-B14F-4D97-AF65-F5344CB8AC3E}">
        <p14:creationId xmlns:p14="http://schemas.microsoft.com/office/powerpoint/2010/main" val="3915446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How to create an AWS free tier account</a:t>
            </a:r>
          </a:p>
        </p:txBody>
      </p:sp>
      <p:sp>
        <p:nvSpPr>
          <p:cNvPr id="3" name="Rectangle 2">
            <a:extLst>
              <a:ext uri="{FF2B5EF4-FFF2-40B4-BE49-F238E27FC236}">
                <a16:creationId xmlns:a16="http://schemas.microsoft.com/office/drawing/2014/main" id="{2E869F9F-2075-4577-9160-3598F2D02186}"/>
              </a:ext>
            </a:extLst>
          </p:cNvPr>
          <p:cNvSpPr/>
          <p:nvPr/>
        </p:nvSpPr>
        <p:spPr>
          <a:xfrm>
            <a:off x="1832517" y="1905243"/>
            <a:ext cx="6096000" cy="369332"/>
          </a:xfrm>
          <a:prstGeom prst="rect">
            <a:avLst/>
          </a:prstGeom>
        </p:spPr>
        <p:txBody>
          <a:bodyPr>
            <a:spAutoFit/>
          </a:bodyPr>
          <a:lstStyle/>
          <a:p>
            <a:r>
              <a:rPr lang="en-US" dirty="0">
                <a:hlinkClick r:id="rId2"/>
              </a:rPr>
              <a:t>AWS Console</a:t>
            </a:r>
            <a:endParaRPr lang="en-US" dirty="0"/>
          </a:p>
        </p:txBody>
      </p:sp>
      <p:sp>
        <p:nvSpPr>
          <p:cNvPr id="4" name="Rectangle 3">
            <a:extLst>
              <a:ext uri="{FF2B5EF4-FFF2-40B4-BE49-F238E27FC236}">
                <a16:creationId xmlns:a16="http://schemas.microsoft.com/office/drawing/2014/main" id="{3163FAFA-E712-4B78-92DE-86E38EEB07B9}"/>
              </a:ext>
            </a:extLst>
          </p:cNvPr>
          <p:cNvSpPr/>
          <p:nvPr/>
        </p:nvSpPr>
        <p:spPr>
          <a:xfrm>
            <a:off x="1557446" y="2366873"/>
            <a:ext cx="9664825" cy="369332"/>
          </a:xfrm>
          <a:prstGeom prst="rect">
            <a:avLst/>
          </a:prstGeom>
        </p:spPr>
        <p:txBody>
          <a:bodyPr wrap="none">
            <a:spAutoFit/>
          </a:bodyPr>
          <a:lstStyle/>
          <a:p>
            <a:r>
              <a:rPr lang="en-US" dirty="0"/>
              <a:t>The account that we use to sign up becomes the root account for your AWS account</a:t>
            </a:r>
          </a:p>
        </p:txBody>
      </p:sp>
      <p:sp>
        <p:nvSpPr>
          <p:cNvPr id="5" name="Rectangle 4">
            <a:extLst>
              <a:ext uri="{FF2B5EF4-FFF2-40B4-BE49-F238E27FC236}">
                <a16:creationId xmlns:a16="http://schemas.microsoft.com/office/drawing/2014/main" id="{C41A42F6-C488-4403-9342-69950E6FD2B4}"/>
              </a:ext>
            </a:extLst>
          </p:cNvPr>
          <p:cNvSpPr/>
          <p:nvPr/>
        </p:nvSpPr>
        <p:spPr>
          <a:xfrm>
            <a:off x="1557447" y="2828502"/>
            <a:ext cx="9894856" cy="646331"/>
          </a:xfrm>
          <a:prstGeom prst="rect">
            <a:avLst/>
          </a:prstGeom>
        </p:spPr>
        <p:txBody>
          <a:bodyPr wrap="square">
            <a:spAutoFit/>
          </a:bodyPr>
          <a:lstStyle/>
          <a:p>
            <a:r>
              <a:rPr lang="en-US" dirty="0"/>
              <a:t>Once you have entered all the details you are prompted for your Credit/Debit card information</a:t>
            </a:r>
          </a:p>
        </p:txBody>
      </p:sp>
      <p:sp>
        <p:nvSpPr>
          <p:cNvPr id="6" name="Rectangle 5">
            <a:extLst>
              <a:ext uri="{FF2B5EF4-FFF2-40B4-BE49-F238E27FC236}">
                <a16:creationId xmlns:a16="http://schemas.microsoft.com/office/drawing/2014/main" id="{9F24505D-CF03-4597-B801-DB18E7C348D0}"/>
              </a:ext>
            </a:extLst>
          </p:cNvPr>
          <p:cNvSpPr/>
          <p:nvPr/>
        </p:nvSpPr>
        <p:spPr>
          <a:xfrm>
            <a:off x="1557446" y="3567130"/>
            <a:ext cx="8683787" cy="369332"/>
          </a:xfrm>
          <a:prstGeom prst="rect">
            <a:avLst/>
          </a:prstGeom>
        </p:spPr>
        <p:txBody>
          <a:bodyPr wrap="none">
            <a:spAutoFit/>
          </a:bodyPr>
          <a:lstStyle/>
          <a:p>
            <a:r>
              <a:rPr lang="en-US" dirty="0"/>
              <a:t>Phone verification is done post you enter your Credit/Debit card information</a:t>
            </a:r>
          </a:p>
        </p:txBody>
      </p:sp>
      <p:sp>
        <p:nvSpPr>
          <p:cNvPr id="8" name="Rectangle 7">
            <a:extLst>
              <a:ext uri="{FF2B5EF4-FFF2-40B4-BE49-F238E27FC236}">
                <a16:creationId xmlns:a16="http://schemas.microsoft.com/office/drawing/2014/main" id="{53AD179B-73B4-40D4-BC22-A989906F2D28}"/>
              </a:ext>
            </a:extLst>
          </p:cNvPr>
          <p:cNvSpPr/>
          <p:nvPr/>
        </p:nvSpPr>
        <p:spPr>
          <a:xfrm>
            <a:off x="1557446" y="4028759"/>
            <a:ext cx="3499676" cy="369332"/>
          </a:xfrm>
          <a:prstGeom prst="rect">
            <a:avLst/>
          </a:prstGeom>
        </p:spPr>
        <p:txBody>
          <a:bodyPr wrap="none">
            <a:spAutoFit/>
          </a:bodyPr>
          <a:lstStyle/>
          <a:p>
            <a:r>
              <a:rPr lang="en-US" dirty="0"/>
              <a:t>Select the support plan (Free)</a:t>
            </a:r>
          </a:p>
        </p:txBody>
      </p:sp>
      <p:sp>
        <p:nvSpPr>
          <p:cNvPr id="9" name="Rectangle 8">
            <a:extLst>
              <a:ext uri="{FF2B5EF4-FFF2-40B4-BE49-F238E27FC236}">
                <a16:creationId xmlns:a16="http://schemas.microsoft.com/office/drawing/2014/main" id="{4448BD2E-88ED-43D7-B393-CC150690F10F}"/>
              </a:ext>
            </a:extLst>
          </p:cNvPr>
          <p:cNvSpPr/>
          <p:nvPr/>
        </p:nvSpPr>
        <p:spPr>
          <a:xfrm>
            <a:off x="1594956" y="4490388"/>
            <a:ext cx="9411551" cy="369332"/>
          </a:xfrm>
          <a:prstGeom prst="rect">
            <a:avLst/>
          </a:prstGeom>
        </p:spPr>
        <p:txBody>
          <a:bodyPr wrap="none">
            <a:spAutoFit/>
          </a:bodyPr>
          <a:lstStyle/>
          <a:p>
            <a:r>
              <a:rPr lang="en-US" dirty="0"/>
              <a:t>Once setup you should be able to login using your credentials of your root account</a:t>
            </a:r>
          </a:p>
        </p:txBody>
      </p:sp>
    </p:spTree>
    <p:extLst>
      <p:ext uri="{BB962C8B-B14F-4D97-AF65-F5344CB8AC3E}">
        <p14:creationId xmlns:p14="http://schemas.microsoft.com/office/powerpoint/2010/main" val="55326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2E869F9F-2075-4577-9160-3598F2D02186}"/>
              </a:ext>
            </a:extLst>
          </p:cNvPr>
          <p:cNvSpPr/>
          <p:nvPr/>
        </p:nvSpPr>
        <p:spPr>
          <a:xfrm>
            <a:off x="1557446" y="1859075"/>
            <a:ext cx="6096000" cy="369332"/>
          </a:xfrm>
          <a:prstGeom prst="rect">
            <a:avLst/>
          </a:prstGeom>
        </p:spPr>
        <p:txBody>
          <a:bodyPr>
            <a:spAutoFit/>
          </a:bodyPr>
          <a:lstStyle/>
          <a:p>
            <a:endParaRPr lang="en-US" dirty="0"/>
          </a:p>
        </p:txBody>
      </p:sp>
      <p:sp>
        <p:nvSpPr>
          <p:cNvPr id="4" name="Rectangle 3">
            <a:extLst>
              <a:ext uri="{FF2B5EF4-FFF2-40B4-BE49-F238E27FC236}">
                <a16:creationId xmlns:a16="http://schemas.microsoft.com/office/drawing/2014/main" id="{3163FAFA-E712-4B78-92DE-86E38EEB07B9}"/>
              </a:ext>
            </a:extLst>
          </p:cNvPr>
          <p:cNvSpPr/>
          <p:nvPr/>
        </p:nvSpPr>
        <p:spPr>
          <a:xfrm>
            <a:off x="1557446" y="1920597"/>
            <a:ext cx="9575374" cy="646331"/>
          </a:xfrm>
          <a:prstGeom prst="rect">
            <a:avLst/>
          </a:prstGeom>
        </p:spPr>
        <p:txBody>
          <a:bodyPr wrap="square">
            <a:spAutoFit/>
          </a:bodyPr>
          <a:lstStyle/>
          <a:p>
            <a:r>
              <a:rPr lang="en-US" dirty="0"/>
              <a:t>It is the best place to start in AWS it is the place to setup your users and granting those users necessary permissions on the AWS resources</a:t>
            </a:r>
          </a:p>
        </p:txBody>
      </p:sp>
      <p:sp>
        <p:nvSpPr>
          <p:cNvPr id="5" name="Rectangle 4">
            <a:extLst>
              <a:ext uri="{FF2B5EF4-FFF2-40B4-BE49-F238E27FC236}">
                <a16:creationId xmlns:a16="http://schemas.microsoft.com/office/drawing/2014/main" id="{C41A42F6-C488-4403-9342-69950E6FD2B4}"/>
              </a:ext>
            </a:extLst>
          </p:cNvPr>
          <p:cNvSpPr/>
          <p:nvPr/>
        </p:nvSpPr>
        <p:spPr>
          <a:xfrm>
            <a:off x="1594956" y="2674580"/>
            <a:ext cx="9894856" cy="369332"/>
          </a:xfrm>
          <a:prstGeom prst="rect">
            <a:avLst/>
          </a:prstGeom>
        </p:spPr>
        <p:txBody>
          <a:bodyPr wrap="square">
            <a:spAutoFit/>
          </a:bodyPr>
          <a:lstStyle/>
          <a:p>
            <a:r>
              <a:rPr lang="en-US" dirty="0"/>
              <a:t>IAM is global. it is not specific to a particular region</a:t>
            </a:r>
          </a:p>
        </p:txBody>
      </p:sp>
      <p:pic>
        <p:nvPicPr>
          <p:cNvPr id="10" name="Picture 9">
            <a:extLst>
              <a:ext uri="{FF2B5EF4-FFF2-40B4-BE49-F238E27FC236}">
                <a16:creationId xmlns:a16="http://schemas.microsoft.com/office/drawing/2014/main" id="{4ECF03A7-A32C-4757-987A-537FE38B19B7}"/>
              </a:ext>
            </a:extLst>
          </p:cNvPr>
          <p:cNvPicPr>
            <a:picLocks noChangeAspect="1"/>
          </p:cNvPicPr>
          <p:nvPr/>
        </p:nvPicPr>
        <p:blipFill>
          <a:blip r:embed="rId2"/>
          <a:stretch>
            <a:fillRect/>
          </a:stretch>
        </p:blipFill>
        <p:spPr>
          <a:xfrm>
            <a:off x="581025" y="3151563"/>
            <a:ext cx="11029950" cy="3461109"/>
          </a:xfrm>
          <a:prstGeom prst="rect">
            <a:avLst/>
          </a:prstGeom>
        </p:spPr>
      </p:pic>
    </p:spTree>
    <p:extLst>
      <p:ext uri="{BB962C8B-B14F-4D97-AF65-F5344CB8AC3E}">
        <p14:creationId xmlns:p14="http://schemas.microsoft.com/office/powerpoint/2010/main" val="52723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Important terms related to IAM</a:t>
            </a:r>
          </a:p>
        </p:txBody>
      </p:sp>
      <p:pic>
        <p:nvPicPr>
          <p:cNvPr id="7" name="Picture 6">
            <a:extLst>
              <a:ext uri="{FF2B5EF4-FFF2-40B4-BE49-F238E27FC236}">
                <a16:creationId xmlns:a16="http://schemas.microsoft.com/office/drawing/2014/main" id="{E86A5362-BD3A-40CC-AA73-74635A17BACC}"/>
              </a:ext>
            </a:extLst>
          </p:cNvPr>
          <p:cNvPicPr>
            <a:picLocks noChangeAspect="1"/>
          </p:cNvPicPr>
          <p:nvPr/>
        </p:nvPicPr>
        <p:blipFill>
          <a:blip r:embed="rId2"/>
          <a:stretch>
            <a:fillRect/>
          </a:stretch>
        </p:blipFill>
        <p:spPr>
          <a:xfrm>
            <a:off x="1037528" y="2175719"/>
            <a:ext cx="10629900" cy="4152900"/>
          </a:xfrm>
          <a:prstGeom prst="rect">
            <a:avLst/>
          </a:prstGeom>
        </p:spPr>
      </p:pic>
    </p:spTree>
    <p:extLst>
      <p:ext uri="{BB962C8B-B14F-4D97-AF65-F5344CB8AC3E}">
        <p14:creationId xmlns:p14="http://schemas.microsoft.com/office/powerpoint/2010/main" val="185066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What does IAM provides as a service ?</a:t>
            </a:r>
          </a:p>
        </p:txBody>
      </p:sp>
      <p:pic>
        <p:nvPicPr>
          <p:cNvPr id="4" name="Picture 3">
            <a:extLst>
              <a:ext uri="{FF2B5EF4-FFF2-40B4-BE49-F238E27FC236}">
                <a16:creationId xmlns:a16="http://schemas.microsoft.com/office/drawing/2014/main" id="{40010015-BB2E-457D-8369-53501CBC4F0D}"/>
              </a:ext>
            </a:extLst>
          </p:cNvPr>
          <p:cNvPicPr>
            <a:picLocks noChangeAspect="1"/>
          </p:cNvPicPr>
          <p:nvPr/>
        </p:nvPicPr>
        <p:blipFill>
          <a:blip r:embed="rId2"/>
          <a:stretch>
            <a:fillRect/>
          </a:stretch>
        </p:blipFill>
        <p:spPr>
          <a:xfrm>
            <a:off x="1099200" y="2061141"/>
            <a:ext cx="10296525" cy="4332272"/>
          </a:xfrm>
          <a:prstGeom prst="rect">
            <a:avLst/>
          </a:prstGeom>
        </p:spPr>
      </p:pic>
    </p:spTree>
    <p:extLst>
      <p:ext uri="{BB962C8B-B14F-4D97-AF65-F5344CB8AC3E}">
        <p14:creationId xmlns:p14="http://schemas.microsoft.com/office/powerpoint/2010/main" val="4227050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892552"/>
          </a:xfrm>
          <a:prstGeom prst="rect">
            <a:avLst/>
          </a:prstGeom>
        </p:spPr>
        <p:txBody>
          <a:bodyPr wrap="square">
            <a:spAutoFit/>
          </a:bodyPr>
          <a:lstStyle/>
          <a:p>
            <a:r>
              <a:rPr lang="en-US" sz="2600" dirty="0"/>
              <a:t>What is the best way to learn any thing ?</a:t>
            </a:r>
          </a:p>
          <a:p>
            <a:endParaRPr lang="en-US" sz="2600" dirty="0"/>
          </a:p>
        </p:txBody>
      </p:sp>
      <p:pic>
        <p:nvPicPr>
          <p:cNvPr id="5" name="Picture 4">
            <a:extLst>
              <a:ext uri="{FF2B5EF4-FFF2-40B4-BE49-F238E27FC236}">
                <a16:creationId xmlns:a16="http://schemas.microsoft.com/office/drawing/2014/main" id="{ED636F99-0C27-4DDF-A64C-C75EA27A91A1}"/>
              </a:ext>
            </a:extLst>
          </p:cNvPr>
          <p:cNvPicPr>
            <a:picLocks noChangeAspect="1"/>
          </p:cNvPicPr>
          <p:nvPr/>
        </p:nvPicPr>
        <p:blipFill>
          <a:blip r:embed="rId2"/>
          <a:stretch>
            <a:fillRect/>
          </a:stretch>
        </p:blipFill>
        <p:spPr>
          <a:xfrm>
            <a:off x="954234" y="1973766"/>
            <a:ext cx="10327341" cy="3713356"/>
          </a:xfrm>
          <a:prstGeom prst="rect">
            <a:avLst/>
          </a:prstGeom>
          <a:ln>
            <a:noFill/>
          </a:ln>
          <a:effectLst>
            <a:softEdge rad="112500"/>
          </a:effectLst>
        </p:spPr>
      </p:pic>
      <p:sp>
        <p:nvSpPr>
          <p:cNvPr id="6" name="Rectangle 5">
            <a:extLst>
              <a:ext uri="{FF2B5EF4-FFF2-40B4-BE49-F238E27FC236}">
                <a16:creationId xmlns:a16="http://schemas.microsoft.com/office/drawing/2014/main" id="{D91C38D0-D097-4DC6-A7EB-242877986046}"/>
              </a:ext>
            </a:extLst>
          </p:cNvPr>
          <p:cNvSpPr/>
          <p:nvPr/>
        </p:nvSpPr>
        <p:spPr>
          <a:xfrm>
            <a:off x="1308846" y="5971054"/>
            <a:ext cx="5928226" cy="369332"/>
          </a:xfrm>
          <a:prstGeom prst="rect">
            <a:avLst/>
          </a:prstGeom>
        </p:spPr>
        <p:txBody>
          <a:bodyPr wrap="none">
            <a:spAutoFit/>
          </a:bodyPr>
          <a:lstStyle/>
          <a:p>
            <a:r>
              <a:rPr lang="en-US" dirty="0"/>
              <a:t>Let’s start our first Lab and login to the AWS console</a:t>
            </a:r>
          </a:p>
        </p:txBody>
      </p:sp>
    </p:spTree>
    <p:extLst>
      <p:ext uri="{BB962C8B-B14F-4D97-AF65-F5344CB8AC3E}">
        <p14:creationId xmlns:p14="http://schemas.microsoft.com/office/powerpoint/2010/main" val="238048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6" name="Rectangle 5">
            <a:extLst>
              <a:ext uri="{FF2B5EF4-FFF2-40B4-BE49-F238E27FC236}">
                <a16:creationId xmlns:a16="http://schemas.microsoft.com/office/drawing/2014/main" id="{D91C38D0-D097-4DC6-A7EB-242877986046}"/>
              </a:ext>
            </a:extLst>
          </p:cNvPr>
          <p:cNvSpPr/>
          <p:nvPr/>
        </p:nvSpPr>
        <p:spPr>
          <a:xfrm>
            <a:off x="216026" y="6305591"/>
            <a:ext cx="8334333" cy="369332"/>
          </a:xfrm>
          <a:prstGeom prst="rect">
            <a:avLst/>
          </a:prstGeom>
        </p:spPr>
        <p:txBody>
          <a:bodyPr wrap="none">
            <a:spAutoFit/>
          </a:bodyPr>
          <a:lstStyle/>
          <a:p>
            <a:r>
              <a:rPr lang="en-US" dirty="0"/>
              <a:t>Note :- Root account is the email address that you use to sign up for AWS</a:t>
            </a:r>
          </a:p>
        </p:txBody>
      </p:sp>
      <p:pic>
        <p:nvPicPr>
          <p:cNvPr id="3" name="Picture 2">
            <a:extLst>
              <a:ext uri="{FF2B5EF4-FFF2-40B4-BE49-F238E27FC236}">
                <a16:creationId xmlns:a16="http://schemas.microsoft.com/office/drawing/2014/main" id="{18F0E6FB-000E-4C4E-A91C-67B8489A72F7}"/>
              </a:ext>
            </a:extLst>
          </p:cNvPr>
          <p:cNvPicPr>
            <a:picLocks noChangeAspect="1"/>
          </p:cNvPicPr>
          <p:nvPr/>
        </p:nvPicPr>
        <p:blipFill>
          <a:blip r:embed="rId2"/>
          <a:stretch>
            <a:fillRect/>
          </a:stretch>
        </p:blipFill>
        <p:spPr>
          <a:xfrm>
            <a:off x="1957112" y="2085106"/>
            <a:ext cx="6819900" cy="876300"/>
          </a:xfrm>
          <a:prstGeom prst="rect">
            <a:avLst/>
          </a:prstGeom>
        </p:spPr>
      </p:pic>
      <p:sp>
        <p:nvSpPr>
          <p:cNvPr id="4" name="Rectangle 3">
            <a:extLst>
              <a:ext uri="{FF2B5EF4-FFF2-40B4-BE49-F238E27FC236}">
                <a16:creationId xmlns:a16="http://schemas.microsoft.com/office/drawing/2014/main" id="{7B3C88C8-9B96-4578-BBB1-F61D1529FBD1}"/>
              </a:ext>
            </a:extLst>
          </p:cNvPr>
          <p:cNvSpPr/>
          <p:nvPr/>
        </p:nvSpPr>
        <p:spPr>
          <a:xfrm>
            <a:off x="1427356" y="3105835"/>
            <a:ext cx="9545444" cy="584775"/>
          </a:xfrm>
          <a:prstGeom prst="rect">
            <a:avLst/>
          </a:prstGeom>
        </p:spPr>
        <p:txBody>
          <a:bodyPr wrap="square">
            <a:spAutoFit/>
          </a:bodyPr>
          <a:lstStyle/>
          <a:p>
            <a:r>
              <a:rPr lang="en-US" sz="1600" dirty="0"/>
              <a:t>The number that you see refers to your unique AWS account # and you can customize that to any DNS space provided that DNS namespace is available for use</a:t>
            </a:r>
          </a:p>
        </p:txBody>
      </p:sp>
      <p:sp>
        <p:nvSpPr>
          <p:cNvPr id="7" name="Rectangle 6">
            <a:extLst>
              <a:ext uri="{FF2B5EF4-FFF2-40B4-BE49-F238E27FC236}">
                <a16:creationId xmlns:a16="http://schemas.microsoft.com/office/drawing/2014/main" id="{D56283B7-196E-456F-99C7-FAAE3C199202}"/>
              </a:ext>
            </a:extLst>
          </p:cNvPr>
          <p:cNvSpPr/>
          <p:nvPr/>
        </p:nvSpPr>
        <p:spPr>
          <a:xfrm>
            <a:off x="1427356" y="3685255"/>
            <a:ext cx="8519532" cy="369332"/>
          </a:xfrm>
          <a:prstGeom prst="rect">
            <a:avLst/>
          </a:prstGeom>
        </p:spPr>
        <p:txBody>
          <a:bodyPr wrap="square">
            <a:spAutoFit/>
          </a:bodyPr>
          <a:lstStyle/>
          <a:p>
            <a:r>
              <a:rPr lang="en-US" dirty="0"/>
              <a:t>Root account gives you unlimited access on your account</a:t>
            </a:r>
          </a:p>
        </p:txBody>
      </p:sp>
      <p:sp>
        <p:nvSpPr>
          <p:cNvPr id="8" name="Rectangle 7">
            <a:extLst>
              <a:ext uri="{FF2B5EF4-FFF2-40B4-BE49-F238E27FC236}">
                <a16:creationId xmlns:a16="http://schemas.microsoft.com/office/drawing/2014/main" id="{A65EE3A1-B949-49E2-9A2B-CC167F68D727}"/>
              </a:ext>
            </a:extLst>
          </p:cNvPr>
          <p:cNvSpPr/>
          <p:nvPr/>
        </p:nvSpPr>
        <p:spPr>
          <a:xfrm>
            <a:off x="1427356" y="3783171"/>
            <a:ext cx="9969190" cy="923330"/>
          </a:xfrm>
          <a:prstGeom prst="rect">
            <a:avLst/>
          </a:prstGeom>
        </p:spPr>
        <p:txBody>
          <a:bodyPr wrap="square">
            <a:spAutoFit/>
          </a:bodyPr>
          <a:lstStyle/>
          <a:p>
            <a:endParaRPr lang="en-US" dirty="0"/>
          </a:p>
          <a:p>
            <a:r>
              <a:rPr lang="en-US" dirty="0"/>
              <a:t>Hence it is recommended that one should not use root account rather create individual users and assign permissions</a:t>
            </a:r>
          </a:p>
        </p:txBody>
      </p:sp>
      <p:sp>
        <p:nvSpPr>
          <p:cNvPr id="9" name="Rectangle 8">
            <a:extLst>
              <a:ext uri="{FF2B5EF4-FFF2-40B4-BE49-F238E27FC236}">
                <a16:creationId xmlns:a16="http://schemas.microsoft.com/office/drawing/2014/main" id="{0B9E7173-E0BA-42F5-AE51-65064399D62C}"/>
              </a:ext>
            </a:extLst>
          </p:cNvPr>
          <p:cNvSpPr/>
          <p:nvPr/>
        </p:nvSpPr>
        <p:spPr>
          <a:xfrm>
            <a:off x="1427356" y="4634007"/>
            <a:ext cx="9969190" cy="646331"/>
          </a:xfrm>
          <a:prstGeom prst="rect">
            <a:avLst/>
          </a:prstGeom>
        </p:spPr>
        <p:txBody>
          <a:bodyPr wrap="square">
            <a:spAutoFit/>
          </a:bodyPr>
          <a:lstStyle/>
          <a:p>
            <a:r>
              <a:rPr lang="en-US" dirty="0"/>
              <a:t>One should also enabled MFA in case our email address or password gets compromised this would serve as an additional layer of security</a:t>
            </a:r>
          </a:p>
        </p:txBody>
      </p:sp>
      <p:sp>
        <p:nvSpPr>
          <p:cNvPr id="10" name="Rectangle 9">
            <a:extLst>
              <a:ext uri="{FF2B5EF4-FFF2-40B4-BE49-F238E27FC236}">
                <a16:creationId xmlns:a16="http://schemas.microsoft.com/office/drawing/2014/main" id="{5D30EB9E-FA93-4CD9-A7EE-9504FE6CCF9C}"/>
              </a:ext>
            </a:extLst>
          </p:cNvPr>
          <p:cNvSpPr/>
          <p:nvPr/>
        </p:nvSpPr>
        <p:spPr>
          <a:xfrm>
            <a:off x="1427356" y="5253221"/>
            <a:ext cx="9746166" cy="646331"/>
          </a:xfrm>
          <a:prstGeom prst="rect">
            <a:avLst/>
          </a:prstGeom>
        </p:spPr>
        <p:txBody>
          <a:bodyPr wrap="square">
            <a:spAutoFit/>
          </a:bodyPr>
          <a:lstStyle/>
          <a:p>
            <a:r>
              <a:rPr lang="en-US" dirty="0"/>
              <a:t>You can use google authenticator and as we setup in OKTA we have to do the same over here to enable MFA</a:t>
            </a:r>
          </a:p>
        </p:txBody>
      </p:sp>
      <p:sp>
        <p:nvSpPr>
          <p:cNvPr id="11" name="Rectangle 10">
            <a:extLst>
              <a:ext uri="{FF2B5EF4-FFF2-40B4-BE49-F238E27FC236}">
                <a16:creationId xmlns:a16="http://schemas.microsoft.com/office/drawing/2014/main" id="{19848E24-586D-43E2-BC63-2C3E7C2C44A9}"/>
              </a:ext>
            </a:extLst>
          </p:cNvPr>
          <p:cNvSpPr/>
          <p:nvPr/>
        </p:nvSpPr>
        <p:spPr>
          <a:xfrm>
            <a:off x="1427356" y="5827058"/>
            <a:ext cx="9969190" cy="369332"/>
          </a:xfrm>
          <a:prstGeom prst="rect">
            <a:avLst/>
          </a:prstGeom>
        </p:spPr>
        <p:txBody>
          <a:bodyPr wrap="square">
            <a:spAutoFit/>
          </a:bodyPr>
          <a:lstStyle/>
          <a:p>
            <a:r>
              <a:rPr lang="en-US" dirty="0"/>
              <a:t>New users have no permissions when they are first created</a:t>
            </a:r>
          </a:p>
        </p:txBody>
      </p:sp>
    </p:spTree>
    <p:extLst>
      <p:ext uri="{BB962C8B-B14F-4D97-AF65-F5344CB8AC3E}">
        <p14:creationId xmlns:p14="http://schemas.microsoft.com/office/powerpoint/2010/main" val="1933259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pic>
        <p:nvPicPr>
          <p:cNvPr id="11" name="Picture 10">
            <a:extLst>
              <a:ext uri="{FF2B5EF4-FFF2-40B4-BE49-F238E27FC236}">
                <a16:creationId xmlns:a16="http://schemas.microsoft.com/office/drawing/2014/main" id="{BA85F274-50E3-4E9D-8477-FB2EB20B362A}"/>
              </a:ext>
            </a:extLst>
          </p:cNvPr>
          <p:cNvPicPr>
            <a:picLocks noChangeAspect="1"/>
          </p:cNvPicPr>
          <p:nvPr/>
        </p:nvPicPr>
        <p:blipFill>
          <a:blip r:embed="rId2"/>
          <a:stretch>
            <a:fillRect/>
          </a:stretch>
        </p:blipFill>
        <p:spPr>
          <a:xfrm>
            <a:off x="1694985" y="1980154"/>
            <a:ext cx="8920975" cy="3209925"/>
          </a:xfrm>
          <a:prstGeom prst="rect">
            <a:avLst/>
          </a:prstGeom>
        </p:spPr>
      </p:pic>
    </p:spTree>
    <p:extLst>
      <p:ext uri="{BB962C8B-B14F-4D97-AF65-F5344CB8AC3E}">
        <p14:creationId xmlns:p14="http://schemas.microsoft.com/office/powerpoint/2010/main" val="4083081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940849" y="1859077"/>
            <a:ext cx="7047034" cy="369332"/>
          </a:xfrm>
          <a:prstGeom prst="rect">
            <a:avLst/>
          </a:prstGeom>
        </p:spPr>
        <p:txBody>
          <a:bodyPr wrap="square">
            <a:spAutoFit/>
          </a:bodyPr>
          <a:lstStyle/>
          <a:p>
            <a:r>
              <a:rPr lang="en-US" dirty="0"/>
              <a:t>How to create users in IAM</a:t>
            </a:r>
          </a:p>
        </p:txBody>
      </p:sp>
      <p:pic>
        <p:nvPicPr>
          <p:cNvPr id="7" name="Picture 6">
            <a:extLst>
              <a:ext uri="{FF2B5EF4-FFF2-40B4-BE49-F238E27FC236}">
                <a16:creationId xmlns:a16="http://schemas.microsoft.com/office/drawing/2014/main" id="{B6560E5D-24C4-4697-A26E-E811C79D6CEB}"/>
              </a:ext>
            </a:extLst>
          </p:cNvPr>
          <p:cNvPicPr>
            <a:picLocks noChangeAspect="1"/>
          </p:cNvPicPr>
          <p:nvPr/>
        </p:nvPicPr>
        <p:blipFill>
          <a:blip r:embed="rId2"/>
          <a:stretch>
            <a:fillRect/>
          </a:stretch>
        </p:blipFill>
        <p:spPr>
          <a:xfrm>
            <a:off x="1594624" y="2274541"/>
            <a:ext cx="10214769" cy="4229559"/>
          </a:xfrm>
          <a:prstGeom prst="rect">
            <a:avLst/>
          </a:prstGeom>
        </p:spPr>
      </p:pic>
    </p:spTree>
    <p:extLst>
      <p:ext uri="{BB962C8B-B14F-4D97-AF65-F5344CB8AC3E}">
        <p14:creationId xmlns:p14="http://schemas.microsoft.com/office/powerpoint/2010/main" val="118531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940849" y="1859077"/>
            <a:ext cx="7047034" cy="369332"/>
          </a:xfrm>
          <a:prstGeom prst="rect">
            <a:avLst/>
          </a:prstGeom>
        </p:spPr>
        <p:txBody>
          <a:bodyPr wrap="square">
            <a:spAutoFit/>
          </a:bodyPr>
          <a:lstStyle/>
          <a:p>
            <a:r>
              <a:rPr lang="en-US" dirty="0"/>
              <a:t>How to create users in IAM</a:t>
            </a:r>
          </a:p>
        </p:txBody>
      </p:sp>
      <p:pic>
        <p:nvPicPr>
          <p:cNvPr id="9" name="Picture 8">
            <a:extLst>
              <a:ext uri="{FF2B5EF4-FFF2-40B4-BE49-F238E27FC236}">
                <a16:creationId xmlns:a16="http://schemas.microsoft.com/office/drawing/2014/main" id="{2DA1E9AA-344D-4760-B636-AE93C5F0AE46}"/>
              </a:ext>
            </a:extLst>
          </p:cNvPr>
          <p:cNvPicPr>
            <a:picLocks noChangeAspect="1"/>
          </p:cNvPicPr>
          <p:nvPr/>
        </p:nvPicPr>
        <p:blipFill>
          <a:blip r:embed="rId2"/>
          <a:stretch>
            <a:fillRect/>
          </a:stretch>
        </p:blipFill>
        <p:spPr>
          <a:xfrm>
            <a:off x="538859" y="2430965"/>
            <a:ext cx="11515725" cy="3200400"/>
          </a:xfrm>
          <a:prstGeom prst="rect">
            <a:avLst/>
          </a:prstGeom>
        </p:spPr>
      </p:pic>
    </p:spTree>
    <p:extLst>
      <p:ext uri="{BB962C8B-B14F-4D97-AF65-F5344CB8AC3E}">
        <p14:creationId xmlns:p14="http://schemas.microsoft.com/office/powerpoint/2010/main" val="117168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6A53-9110-4874-A34E-E9BE843117EF}"/>
              </a:ext>
            </a:extLst>
          </p:cNvPr>
          <p:cNvSpPr>
            <a:spLocks noGrp="1"/>
          </p:cNvSpPr>
          <p:nvPr>
            <p:ph type="title"/>
          </p:nvPr>
        </p:nvSpPr>
        <p:spPr>
          <a:xfrm>
            <a:off x="646111" y="452718"/>
            <a:ext cx="9404723" cy="874277"/>
          </a:xfrm>
        </p:spPr>
        <p:txBody>
          <a:bodyPr/>
          <a:lstStyle/>
          <a:p>
            <a:r>
              <a:rPr lang="en-US" dirty="0"/>
              <a:t>How Does Cloud Computing Work?</a:t>
            </a:r>
          </a:p>
        </p:txBody>
      </p:sp>
      <p:sp>
        <p:nvSpPr>
          <p:cNvPr id="3" name="Rectangle 2">
            <a:extLst>
              <a:ext uri="{FF2B5EF4-FFF2-40B4-BE49-F238E27FC236}">
                <a16:creationId xmlns:a16="http://schemas.microsoft.com/office/drawing/2014/main" id="{1AED28E2-9C86-40DE-A7C2-98B39E02FDF5}"/>
              </a:ext>
            </a:extLst>
          </p:cNvPr>
          <p:cNvSpPr/>
          <p:nvPr/>
        </p:nvSpPr>
        <p:spPr>
          <a:xfrm>
            <a:off x="836340" y="1425564"/>
            <a:ext cx="9389327" cy="1200329"/>
          </a:xfrm>
          <a:prstGeom prst="rect">
            <a:avLst/>
          </a:prstGeom>
        </p:spPr>
        <p:txBody>
          <a:bodyPr wrap="square">
            <a:spAutoFit/>
          </a:bodyPr>
          <a:lstStyle/>
          <a:p>
            <a:r>
              <a:rPr lang="en-US" dirty="0">
                <a:solidFill>
                  <a:schemeClr val="tx1">
                    <a:lumMod val="95000"/>
                  </a:schemeClr>
                </a:solidFill>
                <a:latin typeface="AmazonEmber"/>
              </a:rPr>
              <a:t>Cloud computing provides a simple way to access servers, storage, databases and a broad set of application services over the Internet. A Cloud services platform such as Amazon Web Services owns and maintains the network-connected hardware required for these application services, while you provision and use what you need via a web application.</a:t>
            </a:r>
            <a:endParaRPr lang="en-US" dirty="0">
              <a:solidFill>
                <a:schemeClr val="tx1">
                  <a:lumMod val="95000"/>
                </a:schemeClr>
              </a:solidFill>
            </a:endParaRPr>
          </a:p>
        </p:txBody>
      </p:sp>
      <p:sp>
        <p:nvSpPr>
          <p:cNvPr id="4" name="Rectangle 3">
            <a:extLst>
              <a:ext uri="{FF2B5EF4-FFF2-40B4-BE49-F238E27FC236}">
                <a16:creationId xmlns:a16="http://schemas.microsoft.com/office/drawing/2014/main" id="{6C74DB1F-3AF4-431C-8C86-B5369A3ED1E4}"/>
              </a:ext>
            </a:extLst>
          </p:cNvPr>
          <p:cNvSpPr/>
          <p:nvPr/>
        </p:nvSpPr>
        <p:spPr>
          <a:xfrm>
            <a:off x="836340" y="2831739"/>
            <a:ext cx="7714515" cy="1384995"/>
          </a:xfrm>
          <a:prstGeom prst="rect">
            <a:avLst/>
          </a:prstGeom>
        </p:spPr>
        <p:txBody>
          <a:bodyPr wrap="square">
            <a:spAutoFit/>
          </a:bodyPr>
          <a:lstStyle/>
          <a:p>
            <a:r>
              <a:rPr lang="en-US" sz="4200" dirty="0">
                <a:solidFill>
                  <a:schemeClr val="tx2"/>
                </a:solidFill>
                <a:latin typeface="+mj-lt"/>
                <a:ea typeface="+mj-ea"/>
                <a:cs typeface="+mj-cs"/>
              </a:rPr>
              <a:t>Six Advantages and Benefits of Cloud Computing</a:t>
            </a:r>
          </a:p>
        </p:txBody>
      </p:sp>
      <p:sp>
        <p:nvSpPr>
          <p:cNvPr id="5" name="Rectangle 4">
            <a:extLst>
              <a:ext uri="{FF2B5EF4-FFF2-40B4-BE49-F238E27FC236}">
                <a16:creationId xmlns:a16="http://schemas.microsoft.com/office/drawing/2014/main" id="{4063CA02-3F79-43CC-A6E3-8EF0AF6F9361}"/>
              </a:ext>
            </a:extLst>
          </p:cNvPr>
          <p:cNvSpPr/>
          <p:nvPr/>
        </p:nvSpPr>
        <p:spPr>
          <a:xfrm>
            <a:off x="836340" y="4216734"/>
            <a:ext cx="4441729"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1">
                    <a:lumMod val="95000"/>
                  </a:schemeClr>
                </a:solidFill>
                <a:latin typeface="AmazonEmber"/>
              </a:rPr>
              <a:t>Trade capital expense for variable expense</a:t>
            </a:r>
          </a:p>
        </p:txBody>
      </p:sp>
      <p:sp>
        <p:nvSpPr>
          <p:cNvPr id="6" name="Rectangle 5">
            <a:extLst>
              <a:ext uri="{FF2B5EF4-FFF2-40B4-BE49-F238E27FC236}">
                <a16:creationId xmlns:a16="http://schemas.microsoft.com/office/drawing/2014/main" id="{B17C4CEE-0A33-4156-88F2-15B88AF5EE46}"/>
              </a:ext>
            </a:extLst>
          </p:cNvPr>
          <p:cNvSpPr/>
          <p:nvPr/>
        </p:nvSpPr>
        <p:spPr>
          <a:xfrm>
            <a:off x="836340" y="4586066"/>
            <a:ext cx="4287712"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1">
                    <a:lumMod val="95000"/>
                  </a:schemeClr>
                </a:solidFill>
                <a:latin typeface="AmazonEmber"/>
              </a:rPr>
              <a:t>Benefit</a:t>
            </a:r>
            <a:r>
              <a:rPr lang="en-US" dirty="0">
                <a:solidFill>
                  <a:srgbClr val="1F3D5C"/>
                </a:solidFill>
                <a:latin typeface="AmazonEmber"/>
              </a:rPr>
              <a:t> </a:t>
            </a:r>
            <a:r>
              <a:rPr lang="en-US" dirty="0">
                <a:solidFill>
                  <a:schemeClr val="tx1">
                    <a:lumMod val="95000"/>
                  </a:schemeClr>
                </a:solidFill>
                <a:latin typeface="AmazonEmber"/>
              </a:rPr>
              <a:t>from massive economies of scale</a:t>
            </a:r>
          </a:p>
        </p:txBody>
      </p:sp>
      <p:sp>
        <p:nvSpPr>
          <p:cNvPr id="8" name="Rectangle 7">
            <a:extLst>
              <a:ext uri="{FF2B5EF4-FFF2-40B4-BE49-F238E27FC236}">
                <a16:creationId xmlns:a16="http://schemas.microsoft.com/office/drawing/2014/main" id="{22CF5677-B82A-4007-A0D9-51FEE749BAEA}"/>
              </a:ext>
            </a:extLst>
          </p:cNvPr>
          <p:cNvSpPr/>
          <p:nvPr/>
        </p:nvSpPr>
        <p:spPr>
          <a:xfrm>
            <a:off x="836340" y="4632232"/>
            <a:ext cx="3943815"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tx1">
                    <a:lumMod val="95000"/>
                  </a:schemeClr>
                </a:solidFill>
                <a:latin typeface="AmazonEmber"/>
              </a:rPr>
              <a:t>Stop guessing capacity</a:t>
            </a:r>
          </a:p>
        </p:txBody>
      </p:sp>
      <p:sp>
        <p:nvSpPr>
          <p:cNvPr id="10" name="Rectangle 9">
            <a:extLst>
              <a:ext uri="{FF2B5EF4-FFF2-40B4-BE49-F238E27FC236}">
                <a16:creationId xmlns:a16="http://schemas.microsoft.com/office/drawing/2014/main" id="{7C38676B-254A-4C21-8886-6C92FAB9F197}"/>
              </a:ext>
            </a:extLst>
          </p:cNvPr>
          <p:cNvSpPr/>
          <p:nvPr/>
        </p:nvSpPr>
        <p:spPr>
          <a:xfrm>
            <a:off x="836340" y="5278563"/>
            <a:ext cx="2895536" cy="369332"/>
          </a:xfrm>
          <a:prstGeom prst="rect">
            <a:avLst/>
          </a:prstGeom>
        </p:spPr>
        <p:txBody>
          <a:bodyPr wrap="none">
            <a:spAutoFit/>
          </a:bodyPr>
          <a:lstStyle/>
          <a:p>
            <a:pPr marL="285750" indent="-285750">
              <a:buFont typeface="Arial" panose="020B0604020202020204" pitchFamily="34" charset="0"/>
              <a:buChar char="•"/>
            </a:pPr>
            <a:r>
              <a:rPr lang="en-US">
                <a:solidFill>
                  <a:schemeClr val="tx1">
                    <a:lumMod val="95000"/>
                  </a:schemeClr>
                </a:solidFill>
                <a:latin typeface="AmazonEmber"/>
              </a:rPr>
              <a:t>Increase speed and agility</a:t>
            </a:r>
            <a:endParaRPr lang="en-US" dirty="0">
              <a:solidFill>
                <a:schemeClr val="tx1">
                  <a:lumMod val="95000"/>
                </a:schemeClr>
              </a:solidFill>
              <a:latin typeface="AmazonEmber"/>
            </a:endParaRPr>
          </a:p>
        </p:txBody>
      </p:sp>
      <p:sp>
        <p:nvSpPr>
          <p:cNvPr id="12" name="Rectangle 11">
            <a:extLst>
              <a:ext uri="{FF2B5EF4-FFF2-40B4-BE49-F238E27FC236}">
                <a16:creationId xmlns:a16="http://schemas.microsoft.com/office/drawing/2014/main" id="{E3E32752-C8C2-4862-873A-85776C0CB9E0}"/>
              </a:ext>
            </a:extLst>
          </p:cNvPr>
          <p:cNvSpPr/>
          <p:nvPr/>
        </p:nvSpPr>
        <p:spPr>
          <a:xfrm>
            <a:off x="836340" y="5647895"/>
            <a:ext cx="741742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schemeClr>
                </a:solidFill>
                <a:latin typeface="AmazonEmber"/>
              </a:rPr>
              <a:t>Stop spending money on running and maintaining data centers</a:t>
            </a:r>
          </a:p>
        </p:txBody>
      </p:sp>
      <p:sp>
        <p:nvSpPr>
          <p:cNvPr id="14" name="Rectangle 13">
            <a:extLst>
              <a:ext uri="{FF2B5EF4-FFF2-40B4-BE49-F238E27FC236}">
                <a16:creationId xmlns:a16="http://schemas.microsoft.com/office/drawing/2014/main" id="{B9C39C0A-1581-427D-827A-974F5A6388FF}"/>
              </a:ext>
            </a:extLst>
          </p:cNvPr>
          <p:cNvSpPr/>
          <p:nvPr/>
        </p:nvSpPr>
        <p:spPr>
          <a:xfrm>
            <a:off x="836340" y="5740228"/>
            <a:ext cx="2717180"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tx1">
                    <a:lumMod val="95000"/>
                  </a:schemeClr>
                </a:solidFill>
                <a:latin typeface="AmazonEmber"/>
              </a:rPr>
              <a:t>Go global in minutes</a:t>
            </a:r>
          </a:p>
        </p:txBody>
      </p:sp>
    </p:spTree>
    <p:extLst>
      <p:ext uri="{BB962C8B-B14F-4D97-AF65-F5344CB8AC3E}">
        <p14:creationId xmlns:p14="http://schemas.microsoft.com/office/powerpoint/2010/main" val="1490578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963151" y="1782098"/>
            <a:ext cx="7047034" cy="369332"/>
          </a:xfrm>
          <a:prstGeom prst="rect">
            <a:avLst/>
          </a:prstGeom>
        </p:spPr>
        <p:txBody>
          <a:bodyPr wrap="square">
            <a:spAutoFit/>
          </a:bodyPr>
          <a:lstStyle/>
          <a:p>
            <a:pPr algn="ctr"/>
            <a:r>
              <a:rPr lang="en-US" dirty="0"/>
              <a:t>How to create groups in IAM</a:t>
            </a:r>
          </a:p>
        </p:txBody>
      </p:sp>
      <p:pic>
        <p:nvPicPr>
          <p:cNvPr id="7" name="Picture 6">
            <a:extLst>
              <a:ext uri="{FF2B5EF4-FFF2-40B4-BE49-F238E27FC236}">
                <a16:creationId xmlns:a16="http://schemas.microsoft.com/office/drawing/2014/main" id="{88047959-08C9-4737-B747-4E458AB89849}"/>
              </a:ext>
            </a:extLst>
          </p:cNvPr>
          <p:cNvPicPr>
            <a:picLocks noChangeAspect="1"/>
          </p:cNvPicPr>
          <p:nvPr/>
        </p:nvPicPr>
        <p:blipFill>
          <a:blip r:embed="rId2"/>
          <a:stretch>
            <a:fillRect/>
          </a:stretch>
        </p:blipFill>
        <p:spPr>
          <a:xfrm>
            <a:off x="869796" y="2228409"/>
            <a:ext cx="4449336" cy="4493941"/>
          </a:xfrm>
          <a:prstGeom prst="rect">
            <a:avLst/>
          </a:prstGeom>
        </p:spPr>
      </p:pic>
      <p:pic>
        <p:nvPicPr>
          <p:cNvPr id="10" name="Picture 9">
            <a:extLst>
              <a:ext uri="{FF2B5EF4-FFF2-40B4-BE49-F238E27FC236}">
                <a16:creationId xmlns:a16="http://schemas.microsoft.com/office/drawing/2014/main" id="{2E60FBB6-26FC-4CC5-B61A-8FDEE2580F6B}"/>
              </a:ext>
            </a:extLst>
          </p:cNvPr>
          <p:cNvPicPr>
            <a:picLocks noChangeAspect="1"/>
          </p:cNvPicPr>
          <p:nvPr/>
        </p:nvPicPr>
        <p:blipFill>
          <a:blip r:embed="rId3"/>
          <a:stretch>
            <a:fillRect/>
          </a:stretch>
        </p:blipFill>
        <p:spPr>
          <a:xfrm>
            <a:off x="6855038" y="2274541"/>
            <a:ext cx="4265689" cy="4489665"/>
          </a:xfrm>
          <a:prstGeom prst="rect">
            <a:avLst/>
          </a:prstGeom>
        </p:spPr>
      </p:pic>
    </p:spTree>
    <p:extLst>
      <p:ext uri="{BB962C8B-B14F-4D97-AF65-F5344CB8AC3E}">
        <p14:creationId xmlns:p14="http://schemas.microsoft.com/office/powerpoint/2010/main" val="2694002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148576" y="1859077"/>
            <a:ext cx="10270273" cy="369332"/>
          </a:xfrm>
          <a:prstGeom prst="rect">
            <a:avLst/>
          </a:prstGeom>
        </p:spPr>
        <p:txBody>
          <a:bodyPr wrap="square">
            <a:spAutoFit/>
          </a:bodyPr>
          <a:lstStyle/>
          <a:p>
            <a:r>
              <a:rPr lang="en-US" dirty="0"/>
              <a:t>Access key id and secret access key is the token to authenticate for programmatic access </a:t>
            </a:r>
          </a:p>
        </p:txBody>
      </p:sp>
      <p:sp>
        <p:nvSpPr>
          <p:cNvPr id="11" name="Rectangle 10">
            <a:extLst>
              <a:ext uri="{FF2B5EF4-FFF2-40B4-BE49-F238E27FC236}">
                <a16:creationId xmlns:a16="http://schemas.microsoft.com/office/drawing/2014/main" id="{CC5A4EC8-CEAA-4BF1-A86B-5A746E323492}"/>
              </a:ext>
            </a:extLst>
          </p:cNvPr>
          <p:cNvSpPr/>
          <p:nvPr/>
        </p:nvSpPr>
        <p:spPr>
          <a:xfrm>
            <a:off x="1148576" y="2204719"/>
            <a:ext cx="10411086" cy="646331"/>
          </a:xfrm>
          <a:prstGeom prst="rect">
            <a:avLst/>
          </a:prstGeom>
        </p:spPr>
        <p:txBody>
          <a:bodyPr wrap="square">
            <a:spAutoFit/>
          </a:bodyPr>
          <a:lstStyle/>
          <a:p>
            <a:r>
              <a:rPr lang="en-US" dirty="0"/>
              <a:t>You can install CLI tools and using these tokens you can upload an image to S3 or download it to your local machine</a:t>
            </a:r>
          </a:p>
        </p:txBody>
      </p:sp>
      <p:sp>
        <p:nvSpPr>
          <p:cNvPr id="13" name="Rectangle 12">
            <a:extLst>
              <a:ext uri="{FF2B5EF4-FFF2-40B4-BE49-F238E27FC236}">
                <a16:creationId xmlns:a16="http://schemas.microsoft.com/office/drawing/2014/main" id="{1B6BF433-98FA-4195-A3B7-91524A578831}"/>
              </a:ext>
            </a:extLst>
          </p:cNvPr>
          <p:cNvSpPr/>
          <p:nvPr/>
        </p:nvSpPr>
        <p:spPr>
          <a:xfrm>
            <a:off x="1148576" y="2851050"/>
            <a:ext cx="10511447" cy="646331"/>
          </a:xfrm>
          <a:prstGeom prst="rect">
            <a:avLst/>
          </a:prstGeom>
        </p:spPr>
        <p:txBody>
          <a:bodyPr wrap="square">
            <a:spAutoFit/>
          </a:bodyPr>
          <a:lstStyle/>
          <a:p>
            <a:r>
              <a:rPr lang="en-US" dirty="0"/>
              <a:t>You will only see these access key only once and in case you loose them make the access key invalid and create a new pair of access key for the use</a:t>
            </a:r>
          </a:p>
        </p:txBody>
      </p:sp>
      <p:pic>
        <p:nvPicPr>
          <p:cNvPr id="15" name="Picture 14">
            <a:extLst>
              <a:ext uri="{FF2B5EF4-FFF2-40B4-BE49-F238E27FC236}">
                <a16:creationId xmlns:a16="http://schemas.microsoft.com/office/drawing/2014/main" id="{CABA1057-7E47-4ED6-8B5F-C7F29DBBC1F0}"/>
              </a:ext>
            </a:extLst>
          </p:cNvPr>
          <p:cNvPicPr>
            <a:picLocks noChangeAspect="1"/>
          </p:cNvPicPr>
          <p:nvPr/>
        </p:nvPicPr>
        <p:blipFill>
          <a:blip r:embed="rId2"/>
          <a:stretch>
            <a:fillRect/>
          </a:stretch>
        </p:blipFill>
        <p:spPr>
          <a:xfrm>
            <a:off x="1308846" y="3590693"/>
            <a:ext cx="9604554" cy="2687443"/>
          </a:xfrm>
          <a:prstGeom prst="rect">
            <a:avLst/>
          </a:prstGeom>
        </p:spPr>
      </p:pic>
    </p:spTree>
    <p:extLst>
      <p:ext uri="{BB962C8B-B14F-4D97-AF65-F5344CB8AC3E}">
        <p14:creationId xmlns:p14="http://schemas.microsoft.com/office/powerpoint/2010/main" val="334947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148576" y="1859077"/>
            <a:ext cx="10270273" cy="369332"/>
          </a:xfrm>
          <a:prstGeom prst="rect">
            <a:avLst/>
          </a:prstGeom>
        </p:spPr>
        <p:txBody>
          <a:bodyPr wrap="square">
            <a:spAutoFit/>
          </a:bodyPr>
          <a:lstStyle/>
          <a:p>
            <a:r>
              <a:rPr lang="en-US" dirty="0"/>
              <a:t>You can also assign multiple policies to a user either standalone or through a group</a:t>
            </a:r>
          </a:p>
        </p:txBody>
      </p:sp>
      <p:sp>
        <p:nvSpPr>
          <p:cNvPr id="11" name="Rectangle 10">
            <a:extLst>
              <a:ext uri="{FF2B5EF4-FFF2-40B4-BE49-F238E27FC236}">
                <a16:creationId xmlns:a16="http://schemas.microsoft.com/office/drawing/2014/main" id="{CC5A4EC8-CEAA-4BF1-A86B-5A746E323492}"/>
              </a:ext>
            </a:extLst>
          </p:cNvPr>
          <p:cNvSpPr/>
          <p:nvPr/>
        </p:nvSpPr>
        <p:spPr>
          <a:xfrm>
            <a:off x="1148576" y="2204719"/>
            <a:ext cx="10411086" cy="646331"/>
          </a:xfrm>
          <a:prstGeom prst="rect">
            <a:avLst/>
          </a:prstGeom>
        </p:spPr>
        <p:txBody>
          <a:bodyPr wrap="square">
            <a:spAutoFit/>
          </a:bodyPr>
          <a:lstStyle/>
          <a:p>
            <a:r>
              <a:rPr lang="en-US" dirty="0"/>
              <a:t>A user can be added to multiple groups going into the users properties we can check the permission as in what permissions are applied similarly we can do this via groups</a:t>
            </a:r>
          </a:p>
        </p:txBody>
      </p:sp>
      <p:pic>
        <p:nvPicPr>
          <p:cNvPr id="5" name="Picture 4">
            <a:extLst>
              <a:ext uri="{FF2B5EF4-FFF2-40B4-BE49-F238E27FC236}">
                <a16:creationId xmlns:a16="http://schemas.microsoft.com/office/drawing/2014/main" id="{068FC498-C245-42D7-9CEF-D66ED07F9D91}"/>
              </a:ext>
            </a:extLst>
          </p:cNvPr>
          <p:cNvPicPr>
            <a:picLocks noChangeAspect="1"/>
          </p:cNvPicPr>
          <p:nvPr/>
        </p:nvPicPr>
        <p:blipFill>
          <a:blip r:embed="rId2"/>
          <a:stretch>
            <a:fillRect/>
          </a:stretch>
        </p:blipFill>
        <p:spPr>
          <a:xfrm>
            <a:off x="2043111" y="2975495"/>
            <a:ext cx="7191375" cy="3347247"/>
          </a:xfrm>
          <a:prstGeom prst="rect">
            <a:avLst/>
          </a:prstGeom>
        </p:spPr>
      </p:pic>
      <p:sp>
        <p:nvSpPr>
          <p:cNvPr id="6" name="Rectangle 5">
            <a:extLst>
              <a:ext uri="{FF2B5EF4-FFF2-40B4-BE49-F238E27FC236}">
                <a16:creationId xmlns:a16="http://schemas.microsoft.com/office/drawing/2014/main" id="{E96AC99A-67E5-4035-B692-C573588FE856}"/>
              </a:ext>
            </a:extLst>
          </p:cNvPr>
          <p:cNvSpPr/>
          <p:nvPr/>
        </p:nvSpPr>
        <p:spPr>
          <a:xfrm>
            <a:off x="405160" y="6124021"/>
            <a:ext cx="9619785" cy="646331"/>
          </a:xfrm>
          <a:prstGeom prst="rect">
            <a:avLst/>
          </a:prstGeom>
        </p:spPr>
        <p:txBody>
          <a:bodyPr wrap="square">
            <a:spAutoFit/>
          </a:bodyPr>
          <a:lstStyle/>
          <a:p>
            <a:endParaRPr lang="en-US" dirty="0"/>
          </a:p>
          <a:p>
            <a:r>
              <a:rPr lang="en-US" dirty="0"/>
              <a:t>NOTE :- You can attach permissions to users as well as groups</a:t>
            </a:r>
          </a:p>
        </p:txBody>
      </p:sp>
    </p:spTree>
    <p:extLst>
      <p:ext uri="{BB962C8B-B14F-4D97-AF65-F5344CB8AC3E}">
        <p14:creationId xmlns:p14="http://schemas.microsoft.com/office/powerpoint/2010/main" val="2614484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Identity &amp; Access Management</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646331"/>
          </a:xfrm>
          <a:prstGeom prst="rect">
            <a:avLst/>
          </a:prstGeom>
        </p:spPr>
        <p:txBody>
          <a:bodyPr wrap="square">
            <a:spAutoFit/>
          </a:bodyPr>
          <a:lstStyle/>
          <a:p>
            <a:r>
              <a:rPr lang="en-US" dirty="0"/>
              <a:t>We can create another access key by going in to users properties and going through Security credentials</a:t>
            </a:r>
          </a:p>
        </p:txBody>
      </p:sp>
      <p:pic>
        <p:nvPicPr>
          <p:cNvPr id="6" name="Picture 5">
            <a:extLst>
              <a:ext uri="{FF2B5EF4-FFF2-40B4-BE49-F238E27FC236}">
                <a16:creationId xmlns:a16="http://schemas.microsoft.com/office/drawing/2014/main" id="{B21E855B-3F20-44CC-97F9-1C7464930D4F}"/>
              </a:ext>
            </a:extLst>
          </p:cNvPr>
          <p:cNvPicPr>
            <a:picLocks noChangeAspect="1"/>
          </p:cNvPicPr>
          <p:nvPr/>
        </p:nvPicPr>
        <p:blipFill>
          <a:blip r:embed="rId2"/>
          <a:stretch>
            <a:fillRect/>
          </a:stretch>
        </p:blipFill>
        <p:spPr>
          <a:xfrm>
            <a:off x="997337" y="2497642"/>
            <a:ext cx="10572750" cy="3981450"/>
          </a:xfrm>
          <a:prstGeom prst="rect">
            <a:avLst/>
          </a:prstGeom>
        </p:spPr>
      </p:pic>
    </p:spTree>
    <p:extLst>
      <p:ext uri="{BB962C8B-B14F-4D97-AF65-F5344CB8AC3E}">
        <p14:creationId xmlns:p14="http://schemas.microsoft.com/office/powerpoint/2010/main" val="748074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3" name="Rectangle 2">
            <a:extLst>
              <a:ext uri="{FF2B5EF4-FFF2-40B4-BE49-F238E27FC236}">
                <a16:creationId xmlns:a16="http://schemas.microsoft.com/office/drawing/2014/main" id="{52F04EC4-D1CC-4C40-BD17-52FED3709F1A}"/>
              </a:ext>
            </a:extLst>
          </p:cNvPr>
          <p:cNvSpPr/>
          <p:nvPr/>
        </p:nvSpPr>
        <p:spPr>
          <a:xfrm>
            <a:off x="814038" y="1320502"/>
            <a:ext cx="10270273" cy="369332"/>
          </a:xfrm>
          <a:prstGeom prst="rect">
            <a:avLst/>
          </a:prstGeom>
        </p:spPr>
        <p:txBody>
          <a:bodyPr wrap="square">
            <a:spAutoFit/>
          </a:bodyPr>
          <a:lstStyle/>
          <a:p>
            <a:r>
              <a:rPr lang="en-US" dirty="0"/>
              <a:t>	What is an IAM Role &amp; how to create it</a:t>
            </a:r>
          </a:p>
        </p:txBody>
      </p:sp>
      <p:pic>
        <p:nvPicPr>
          <p:cNvPr id="5" name="Picture 4">
            <a:extLst>
              <a:ext uri="{FF2B5EF4-FFF2-40B4-BE49-F238E27FC236}">
                <a16:creationId xmlns:a16="http://schemas.microsoft.com/office/drawing/2014/main" id="{D6D6AACB-3646-4E54-8116-C71540DB95A6}"/>
              </a:ext>
            </a:extLst>
          </p:cNvPr>
          <p:cNvPicPr>
            <a:picLocks noChangeAspect="1"/>
          </p:cNvPicPr>
          <p:nvPr/>
        </p:nvPicPr>
        <p:blipFill>
          <a:blip r:embed="rId2"/>
          <a:stretch>
            <a:fillRect/>
          </a:stretch>
        </p:blipFill>
        <p:spPr>
          <a:xfrm>
            <a:off x="427653" y="2228408"/>
            <a:ext cx="4568095" cy="4257942"/>
          </a:xfrm>
          <a:prstGeom prst="rect">
            <a:avLst/>
          </a:prstGeom>
        </p:spPr>
      </p:pic>
      <p:pic>
        <p:nvPicPr>
          <p:cNvPr id="8" name="Picture 7">
            <a:extLst>
              <a:ext uri="{FF2B5EF4-FFF2-40B4-BE49-F238E27FC236}">
                <a16:creationId xmlns:a16="http://schemas.microsoft.com/office/drawing/2014/main" id="{AC4B71A0-93A3-4A29-929E-75CEDF1D05A7}"/>
              </a:ext>
            </a:extLst>
          </p:cNvPr>
          <p:cNvPicPr>
            <a:picLocks noChangeAspect="1"/>
          </p:cNvPicPr>
          <p:nvPr/>
        </p:nvPicPr>
        <p:blipFill>
          <a:blip r:embed="rId3"/>
          <a:stretch>
            <a:fillRect/>
          </a:stretch>
        </p:blipFill>
        <p:spPr>
          <a:xfrm>
            <a:off x="5367062" y="2228409"/>
            <a:ext cx="6473472" cy="4257941"/>
          </a:xfrm>
          <a:prstGeom prst="rect">
            <a:avLst/>
          </a:prstGeom>
        </p:spPr>
      </p:pic>
      <p:sp>
        <p:nvSpPr>
          <p:cNvPr id="9" name="Rectangle 8">
            <a:extLst>
              <a:ext uri="{FF2B5EF4-FFF2-40B4-BE49-F238E27FC236}">
                <a16:creationId xmlns:a16="http://schemas.microsoft.com/office/drawing/2014/main" id="{1E40BB6C-285C-4665-943C-DBE4245B7FC3}"/>
              </a:ext>
            </a:extLst>
          </p:cNvPr>
          <p:cNvSpPr/>
          <p:nvPr/>
        </p:nvSpPr>
        <p:spPr>
          <a:xfrm>
            <a:off x="1754457" y="1366668"/>
            <a:ext cx="8828049" cy="646331"/>
          </a:xfrm>
          <a:prstGeom prst="rect">
            <a:avLst/>
          </a:prstGeom>
        </p:spPr>
        <p:txBody>
          <a:bodyPr wrap="square">
            <a:spAutoFit/>
          </a:bodyPr>
          <a:lstStyle/>
          <a:p>
            <a:endParaRPr lang="en-US" dirty="0"/>
          </a:p>
          <a:p>
            <a:r>
              <a:rPr lang="en-US" dirty="0"/>
              <a:t>Roles are used to provide access to AWS resources to </a:t>
            </a:r>
            <a:r>
              <a:rPr lang="en-US" dirty="0" err="1"/>
              <a:t>acess</a:t>
            </a:r>
            <a:r>
              <a:rPr lang="en-US" dirty="0"/>
              <a:t> other services</a:t>
            </a:r>
          </a:p>
        </p:txBody>
      </p:sp>
    </p:spTree>
    <p:extLst>
      <p:ext uri="{BB962C8B-B14F-4D97-AF65-F5344CB8AC3E}">
        <p14:creationId xmlns:p14="http://schemas.microsoft.com/office/powerpoint/2010/main" val="230756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Create a billing alarm</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a:t>
            </a:r>
            <a:r>
              <a:rPr lang="en-US" dirty="0">
                <a:hlinkClick r:id="rId2"/>
              </a:rPr>
              <a:t>Create a billing Alarm</a:t>
            </a:r>
            <a:endParaRPr lang="en-US" dirty="0"/>
          </a:p>
        </p:txBody>
      </p:sp>
      <p:sp>
        <p:nvSpPr>
          <p:cNvPr id="4" name="Rectangle 3">
            <a:extLst>
              <a:ext uri="{FF2B5EF4-FFF2-40B4-BE49-F238E27FC236}">
                <a16:creationId xmlns:a16="http://schemas.microsoft.com/office/drawing/2014/main" id="{73AFF15B-2833-435D-AB92-19015459C9AA}"/>
              </a:ext>
            </a:extLst>
          </p:cNvPr>
          <p:cNvSpPr/>
          <p:nvPr/>
        </p:nvSpPr>
        <p:spPr>
          <a:xfrm>
            <a:off x="1393903" y="2228409"/>
            <a:ext cx="10627112" cy="646331"/>
          </a:xfrm>
          <a:prstGeom prst="rect">
            <a:avLst/>
          </a:prstGeom>
        </p:spPr>
        <p:txBody>
          <a:bodyPr wrap="square">
            <a:spAutoFit/>
          </a:bodyPr>
          <a:lstStyle/>
          <a:p>
            <a:r>
              <a:rPr lang="en-US" dirty="0"/>
              <a:t>From your account settings go to my billing dashboard and then under alerts and notifications then select Enable now</a:t>
            </a:r>
          </a:p>
        </p:txBody>
      </p:sp>
      <p:sp>
        <p:nvSpPr>
          <p:cNvPr id="6" name="Rectangle 5">
            <a:extLst>
              <a:ext uri="{FF2B5EF4-FFF2-40B4-BE49-F238E27FC236}">
                <a16:creationId xmlns:a16="http://schemas.microsoft.com/office/drawing/2014/main" id="{DAE3F998-81D4-4A90-A629-98B8C78D3CCE}"/>
              </a:ext>
            </a:extLst>
          </p:cNvPr>
          <p:cNvSpPr/>
          <p:nvPr/>
        </p:nvSpPr>
        <p:spPr>
          <a:xfrm>
            <a:off x="1393902" y="2874740"/>
            <a:ext cx="10459843" cy="369332"/>
          </a:xfrm>
          <a:prstGeom prst="rect">
            <a:avLst/>
          </a:prstGeom>
        </p:spPr>
        <p:txBody>
          <a:bodyPr wrap="square">
            <a:spAutoFit/>
          </a:bodyPr>
          <a:lstStyle/>
          <a:p>
            <a:r>
              <a:rPr lang="en-US" dirty="0"/>
              <a:t>Choose your preference and save, once enabled the preferences it cannot be disabled</a:t>
            </a:r>
          </a:p>
        </p:txBody>
      </p:sp>
      <p:sp>
        <p:nvSpPr>
          <p:cNvPr id="7" name="Rectangle 6">
            <a:extLst>
              <a:ext uri="{FF2B5EF4-FFF2-40B4-BE49-F238E27FC236}">
                <a16:creationId xmlns:a16="http://schemas.microsoft.com/office/drawing/2014/main" id="{6BAC8160-8DC1-4F81-9252-6B37B4BA34EE}"/>
              </a:ext>
            </a:extLst>
          </p:cNvPr>
          <p:cNvSpPr/>
          <p:nvPr/>
        </p:nvSpPr>
        <p:spPr>
          <a:xfrm>
            <a:off x="1393901" y="3242267"/>
            <a:ext cx="7649737" cy="369332"/>
          </a:xfrm>
          <a:prstGeom prst="rect">
            <a:avLst/>
          </a:prstGeom>
        </p:spPr>
        <p:txBody>
          <a:bodyPr wrap="square">
            <a:spAutoFit/>
          </a:bodyPr>
          <a:lstStyle/>
          <a:p>
            <a:r>
              <a:rPr lang="en-US" dirty="0"/>
              <a:t>In </a:t>
            </a:r>
            <a:r>
              <a:rPr lang="en-US" dirty="0" err="1"/>
              <a:t>Cloudwatch</a:t>
            </a:r>
            <a:r>
              <a:rPr lang="en-US" dirty="0"/>
              <a:t> under billing you can create a billing alarm</a:t>
            </a:r>
          </a:p>
        </p:txBody>
      </p:sp>
      <p:pic>
        <p:nvPicPr>
          <p:cNvPr id="10" name="Picture 9">
            <a:extLst>
              <a:ext uri="{FF2B5EF4-FFF2-40B4-BE49-F238E27FC236}">
                <a16:creationId xmlns:a16="http://schemas.microsoft.com/office/drawing/2014/main" id="{7D6C5D6E-2ACE-4EC5-A1DF-A3285B7C5DB8}"/>
              </a:ext>
            </a:extLst>
          </p:cNvPr>
          <p:cNvPicPr>
            <a:picLocks noChangeAspect="1"/>
          </p:cNvPicPr>
          <p:nvPr/>
        </p:nvPicPr>
        <p:blipFill>
          <a:blip r:embed="rId3"/>
          <a:stretch>
            <a:fillRect/>
          </a:stretch>
        </p:blipFill>
        <p:spPr>
          <a:xfrm>
            <a:off x="1518423" y="3611600"/>
            <a:ext cx="10210800" cy="2722294"/>
          </a:xfrm>
          <a:prstGeom prst="rect">
            <a:avLst/>
          </a:prstGeom>
        </p:spPr>
      </p:pic>
      <p:sp>
        <p:nvSpPr>
          <p:cNvPr id="11" name="Rectangle 10">
            <a:extLst>
              <a:ext uri="{FF2B5EF4-FFF2-40B4-BE49-F238E27FC236}">
                <a16:creationId xmlns:a16="http://schemas.microsoft.com/office/drawing/2014/main" id="{618ACB3D-9045-4FD7-BE44-4BF6F2B881C1}"/>
              </a:ext>
            </a:extLst>
          </p:cNvPr>
          <p:cNvSpPr/>
          <p:nvPr/>
        </p:nvSpPr>
        <p:spPr>
          <a:xfrm>
            <a:off x="215589" y="6356198"/>
            <a:ext cx="11513634" cy="369332"/>
          </a:xfrm>
          <a:prstGeom prst="rect">
            <a:avLst/>
          </a:prstGeom>
        </p:spPr>
        <p:txBody>
          <a:bodyPr wrap="square">
            <a:spAutoFit/>
          </a:bodyPr>
          <a:lstStyle/>
          <a:p>
            <a:r>
              <a:rPr lang="en-US" dirty="0"/>
              <a:t>Note :- Once you create an alarm you have to confirm the email address you get 72 hours to do that</a:t>
            </a:r>
          </a:p>
        </p:txBody>
      </p:sp>
    </p:spTree>
    <p:extLst>
      <p:ext uri="{BB962C8B-B14F-4D97-AF65-F5344CB8AC3E}">
        <p14:creationId xmlns:p14="http://schemas.microsoft.com/office/powerpoint/2010/main" val="15825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What is S3 ?</a:t>
            </a:r>
          </a:p>
        </p:txBody>
      </p:sp>
      <p:sp>
        <p:nvSpPr>
          <p:cNvPr id="4" name="Rectangle 3">
            <a:extLst>
              <a:ext uri="{FF2B5EF4-FFF2-40B4-BE49-F238E27FC236}">
                <a16:creationId xmlns:a16="http://schemas.microsoft.com/office/drawing/2014/main" id="{73AFF15B-2833-435D-AB92-19015459C9AA}"/>
              </a:ext>
            </a:extLst>
          </p:cNvPr>
          <p:cNvSpPr/>
          <p:nvPr/>
        </p:nvSpPr>
        <p:spPr>
          <a:xfrm>
            <a:off x="1862253" y="2057361"/>
            <a:ext cx="10158761" cy="369332"/>
          </a:xfrm>
          <a:prstGeom prst="rect">
            <a:avLst/>
          </a:prstGeom>
        </p:spPr>
        <p:txBody>
          <a:bodyPr wrap="square">
            <a:spAutoFit/>
          </a:bodyPr>
          <a:lstStyle/>
          <a:p>
            <a:r>
              <a:rPr lang="en-US" dirty="0"/>
              <a:t>S3 is a place to store your files on the cloud, generally this is object based storage</a:t>
            </a:r>
          </a:p>
        </p:txBody>
      </p:sp>
      <p:sp>
        <p:nvSpPr>
          <p:cNvPr id="6" name="Rectangle 5">
            <a:extLst>
              <a:ext uri="{FF2B5EF4-FFF2-40B4-BE49-F238E27FC236}">
                <a16:creationId xmlns:a16="http://schemas.microsoft.com/office/drawing/2014/main" id="{DAE3F998-81D4-4A90-A629-98B8C78D3CCE}"/>
              </a:ext>
            </a:extLst>
          </p:cNvPr>
          <p:cNvSpPr/>
          <p:nvPr/>
        </p:nvSpPr>
        <p:spPr>
          <a:xfrm>
            <a:off x="1862253" y="2683085"/>
            <a:ext cx="10459843" cy="369332"/>
          </a:xfrm>
          <a:prstGeom prst="rect">
            <a:avLst/>
          </a:prstGeom>
        </p:spPr>
        <p:txBody>
          <a:bodyPr wrap="square">
            <a:spAutoFit/>
          </a:bodyPr>
          <a:lstStyle/>
          <a:p>
            <a:r>
              <a:rPr lang="en-US" dirty="0"/>
              <a:t>Object based storage are generally documents, images these are called flat files</a:t>
            </a:r>
          </a:p>
        </p:txBody>
      </p:sp>
      <p:sp>
        <p:nvSpPr>
          <p:cNvPr id="7" name="Rectangle 6">
            <a:extLst>
              <a:ext uri="{FF2B5EF4-FFF2-40B4-BE49-F238E27FC236}">
                <a16:creationId xmlns:a16="http://schemas.microsoft.com/office/drawing/2014/main" id="{6BAC8160-8DC1-4F81-9252-6B37B4BA34EE}"/>
              </a:ext>
            </a:extLst>
          </p:cNvPr>
          <p:cNvSpPr/>
          <p:nvPr/>
        </p:nvSpPr>
        <p:spPr>
          <a:xfrm>
            <a:off x="1862253" y="3008021"/>
            <a:ext cx="9866970" cy="646331"/>
          </a:xfrm>
          <a:prstGeom prst="rect">
            <a:avLst/>
          </a:prstGeom>
        </p:spPr>
        <p:txBody>
          <a:bodyPr wrap="square">
            <a:spAutoFit/>
          </a:bodyPr>
          <a:lstStyle/>
          <a:p>
            <a:r>
              <a:rPr lang="en-US" dirty="0"/>
              <a:t>S3 is not a place where you can install an OS or a database for that you need block based storage</a:t>
            </a:r>
          </a:p>
        </p:txBody>
      </p:sp>
      <p:sp>
        <p:nvSpPr>
          <p:cNvPr id="5" name="Rectangle 4">
            <a:extLst>
              <a:ext uri="{FF2B5EF4-FFF2-40B4-BE49-F238E27FC236}">
                <a16:creationId xmlns:a16="http://schemas.microsoft.com/office/drawing/2014/main" id="{1AEF1D1B-5588-4110-806C-E01C03C56F72}"/>
              </a:ext>
            </a:extLst>
          </p:cNvPr>
          <p:cNvSpPr/>
          <p:nvPr/>
        </p:nvSpPr>
        <p:spPr>
          <a:xfrm>
            <a:off x="1862253" y="2382297"/>
            <a:ext cx="7281747" cy="369332"/>
          </a:xfrm>
          <a:prstGeom prst="rect">
            <a:avLst/>
          </a:prstGeom>
        </p:spPr>
        <p:txBody>
          <a:bodyPr wrap="square">
            <a:spAutoFit/>
          </a:bodyPr>
          <a:lstStyle/>
          <a:p>
            <a:r>
              <a:rPr lang="en-US" dirty="0"/>
              <a:t>Dropbox leverage S3 for the storage of the metadata</a:t>
            </a:r>
          </a:p>
        </p:txBody>
      </p:sp>
      <p:pic>
        <p:nvPicPr>
          <p:cNvPr id="9" name="Picture 8">
            <a:extLst>
              <a:ext uri="{FF2B5EF4-FFF2-40B4-BE49-F238E27FC236}">
                <a16:creationId xmlns:a16="http://schemas.microsoft.com/office/drawing/2014/main" id="{62C77173-BA3A-4106-BEED-2A49F140CE5D}"/>
              </a:ext>
            </a:extLst>
          </p:cNvPr>
          <p:cNvPicPr>
            <a:picLocks noChangeAspect="1"/>
          </p:cNvPicPr>
          <p:nvPr/>
        </p:nvPicPr>
        <p:blipFill>
          <a:blip r:embed="rId2"/>
          <a:stretch>
            <a:fillRect/>
          </a:stretch>
        </p:blipFill>
        <p:spPr>
          <a:xfrm>
            <a:off x="954234" y="3746809"/>
            <a:ext cx="10786946" cy="2859330"/>
          </a:xfrm>
          <a:prstGeom prst="rect">
            <a:avLst/>
          </a:prstGeom>
        </p:spPr>
      </p:pic>
    </p:spTree>
    <p:extLst>
      <p:ext uri="{BB962C8B-B14F-4D97-AF65-F5344CB8AC3E}">
        <p14:creationId xmlns:p14="http://schemas.microsoft.com/office/powerpoint/2010/main" val="727342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What is S3 ?</a:t>
            </a:r>
          </a:p>
        </p:txBody>
      </p:sp>
      <p:sp>
        <p:nvSpPr>
          <p:cNvPr id="4" name="Rectangle 3">
            <a:extLst>
              <a:ext uri="{FF2B5EF4-FFF2-40B4-BE49-F238E27FC236}">
                <a16:creationId xmlns:a16="http://schemas.microsoft.com/office/drawing/2014/main" id="{73AFF15B-2833-435D-AB92-19015459C9AA}"/>
              </a:ext>
            </a:extLst>
          </p:cNvPr>
          <p:cNvSpPr/>
          <p:nvPr/>
        </p:nvSpPr>
        <p:spPr>
          <a:xfrm>
            <a:off x="1862253" y="2057361"/>
            <a:ext cx="10158761" cy="646331"/>
          </a:xfrm>
          <a:prstGeom prst="rect">
            <a:avLst/>
          </a:prstGeom>
        </p:spPr>
        <p:txBody>
          <a:bodyPr wrap="square">
            <a:spAutoFit/>
          </a:bodyPr>
          <a:lstStyle/>
          <a:p>
            <a:r>
              <a:rPr lang="en-US" dirty="0"/>
              <a:t>The data is spread across multiple devices across multiple facilities, that provides high availability. it's designed to withstand failures</a:t>
            </a:r>
          </a:p>
        </p:txBody>
      </p:sp>
      <p:sp>
        <p:nvSpPr>
          <p:cNvPr id="7" name="Rectangle 6">
            <a:extLst>
              <a:ext uri="{FF2B5EF4-FFF2-40B4-BE49-F238E27FC236}">
                <a16:creationId xmlns:a16="http://schemas.microsoft.com/office/drawing/2014/main" id="{6BAC8160-8DC1-4F81-9252-6B37B4BA34EE}"/>
              </a:ext>
            </a:extLst>
          </p:cNvPr>
          <p:cNvSpPr/>
          <p:nvPr/>
        </p:nvSpPr>
        <p:spPr>
          <a:xfrm>
            <a:off x="1862253" y="2624942"/>
            <a:ext cx="9866970" cy="646331"/>
          </a:xfrm>
          <a:prstGeom prst="rect">
            <a:avLst/>
          </a:prstGeom>
        </p:spPr>
        <p:txBody>
          <a:bodyPr wrap="square">
            <a:spAutoFit/>
          </a:bodyPr>
          <a:lstStyle/>
          <a:p>
            <a:r>
              <a:rPr lang="en-US" dirty="0"/>
              <a:t>you can also get application from cloudberry labs that gives you an UI like an windows explorer wherein the data is being stored in S3</a:t>
            </a:r>
          </a:p>
        </p:txBody>
      </p:sp>
      <p:sp>
        <p:nvSpPr>
          <p:cNvPr id="11" name="Rectangle 10">
            <a:extLst>
              <a:ext uri="{FF2B5EF4-FFF2-40B4-BE49-F238E27FC236}">
                <a16:creationId xmlns:a16="http://schemas.microsoft.com/office/drawing/2014/main" id="{1D71F4FA-CDB1-4FDD-B649-6A944A2C6C12}"/>
              </a:ext>
            </a:extLst>
          </p:cNvPr>
          <p:cNvSpPr/>
          <p:nvPr/>
        </p:nvSpPr>
        <p:spPr>
          <a:xfrm>
            <a:off x="1862253" y="3190753"/>
            <a:ext cx="9866970" cy="646331"/>
          </a:xfrm>
          <a:prstGeom prst="rect">
            <a:avLst/>
          </a:prstGeom>
        </p:spPr>
        <p:txBody>
          <a:bodyPr wrap="square">
            <a:spAutoFit/>
          </a:bodyPr>
          <a:lstStyle/>
          <a:p>
            <a:r>
              <a:rPr lang="en-US" dirty="0"/>
              <a:t>S3 has a universal namespace that means the name should be unique globally. When you create a bucket it is in the below format</a:t>
            </a:r>
          </a:p>
        </p:txBody>
      </p:sp>
      <p:sp>
        <p:nvSpPr>
          <p:cNvPr id="13" name="Rectangle 12">
            <a:extLst>
              <a:ext uri="{FF2B5EF4-FFF2-40B4-BE49-F238E27FC236}">
                <a16:creationId xmlns:a16="http://schemas.microsoft.com/office/drawing/2014/main" id="{2645D759-41F0-42B6-A66D-8AB39F83C203}"/>
              </a:ext>
            </a:extLst>
          </p:cNvPr>
          <p:cNvSpPr/>
          <p:nvPr/>
        </p:nvSpPr>
        <p:spPr>
          <a:xfrm>
            <a:off x="2319061" y="3758334"/>
            <a:ext cx="7873153" cy="369332"/>
          </a:xfrm>
          <a:prstGeom prst="rect">
            <a:avLst/>
          </a:prstGeom>
        </p:spPr>
        <p:txBody>
          <a:bodyPr wrap="square">
            <a:spAutoFit/>
          </a:bodyPr>
          <a:lstStyle/>
          <a:p>
            <a:r>
              <a:rPr lang="en-US" dirty="0"/>
              <a:t>https://s3-&lt;region-name&gt;.amazonaws.com/&lt;bucketname&gt;</a:t>
            </a:r>
          </a:p>
        </p:txBody>
      </p:sp>
      <p:sp>
        <p:nvSpPr>
          <p:cNvPr id="14" name="Rectangle 13">
            <a:extLst>
              <a:ext uri="{FF2B5EF4-FFF2-40B4-BE49-F238E27FC236}">
                <a16:creationId xmlns:a16="http://schemas.microsoft.com/office/drawing/2014/main" id="{10D9A418-47A0-49D6-B744-5331A863ADA0}"/>
              </a:ext>
            </a:extLst>
          </p:cNvPr>
          <p:cNvSpPr/>
          <p:nvPr/>
        </p:nvSpPr>
        <p:spPr>
          <a:xfrm>
            <a:off x="3207637" y="4127666"/>
            <a:ext cx="6096000" cy="369332"/>
          </a:xfrm>
          <a:prstGeom prst="rect">
            <a:avLst/>
          </a:prstGeom>
        </p:spPr>
        <p:txBody>
          <a:bodyPr>
            <a:spAutoFit/>
          </a:bodyPr>
          <a:lstStyle/>
          <a:p>
            <a:pPr algn="ctr"/>
            <a:r>
              <a:rPr lang="en-US" dirty="0"/>
              <a:t>or</a:t>
            </a:r>
          </a:p>
        </p:txBody>
      </p:sp>
      <p:sp>
        <p:nvSpPr>
          <p:cNvPr id="15" name="Rectangle 14">
            <a:extLst>
              <a:ext uri="{FF2B5EF4-FFF2-40B4-BE49-F238E27FC236}">
                <a16:creationId xmlns:a16="http://schemas.microsoft.com/office/drawing/2014/main" id="{77B257F0-FDD9-4821-9B06-94714F68AAAC}"/>
              </a:ext>
            </a:extLst>
          </p:cNvPr>
          <p:cNvSpPr/>
          <p:nvPr/>
        </p:nvSpPr>
        <p:spPr>
          <a:xfrm>
            <a:off x="2319061" y="4430061"/>
            <a:ext cx="7255512" cy="369332"/>
          </a:xfrm>
          <a:prstGeom prst="rect">
            <a:avLst/>
          </a:prstGeom>
        </p:spPr>
        <p:txBody>
          <a:bodyPr wrap="none">
            <a:spAutoFit/>
          </a:bodyPr>
          <a:lstStyle/>
          <a:p>
            <a:r>
              <a:rPr lang="en-US" dirty="0"/>
              <a:t>http://&lt;bucketname&gt;.s3-aws-&lt;region-name&gt;.amazonaws.com</a:t>
            </a:r>
          </a:p>
        </p:txBody>
      </p:sp>
    </p:spTree>
    <p:extLst>
      <p:ext uri="{BB962C8B-B14F-4D97-AF65-F5344CB8AC3E}">
        <p14:creationId xmlns:p14="http://schemas.microsoft.com/office/powerpoint/2010/main" val="1687550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Basics</a:t>
            </a:r>
          </a:p>
        </p:txBody>
      </p:sp>
      <p:pic>
        <p:nvPicPr>
          <p:cNvPr id="6" name="Picture 5">
            <a:extLst>
              <a:ext uri="{FF2B5EF4-FFF2-40B4-BE49-F238E27FC236}">
                <a16:creationId xmlns:a16="http://schemas.microsoft.com/office/drawing/2014/main" id="{21045738-29CD-4A95-9B1B-5F7F4C4F9241}"/>
              </a:ext>
            </a:extLst>
          </p:cNvPr>
          <p:cNvPicPr>
            <a:picLocks noChangeAspect="1"/>
          </p:cNvPicPr>
          <p:nvPr/>
        </p:nvPicPr>
        <p:blipFill>
          <a:blip r:embed="rId2"/>
          <a:stretch>
            <a:fillRect/>
          </a:stretch>
        </p:blipFill>
        <p:spPr>
          <a:xfrm>
            <a:off x="954234" y="2260992"/>
            <a:ext cx="11059926" cy="4235712"/>
          </a:xfrm>
          <a:prstGeom prst="rect">
            <a:avLst/>
          </a:prstGeom>
        </p:spPr>
      </p:pic>
    </p:spTree>
    <p:extLst>
      <p:ext uri="{BB962C8B-B14F-4D97-AF65-F5344CB8AC3E}">
        <p14:creationId xmlns:p14="http://schemas.microsoft.com/office/powerpoint/2010/main" val="3140882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is a key value storage service</a:t>
            </a:r>
          </a:p>
        </p:txBody>
      </p:sp>
      <p:pic>
        <p:nvPicPr>
          <p:cNvPr id="5" name="Picture 4">
            <a:extLst>
              <a:ext uri="{FF2B5EF4-FFF2-40B4-BE49-F238E27FC236}">
                <a16:creationId xmlns:a16="http://schemas.microsoft.com/office/drawing/2014/main" id="{A5D815D3-91BA-4307-9C7E-4C44B786ED15}"/>
              </a:ext>
            </a:extLst>
          </p:cNvPr>
          <p:cNvPicPr>
            <a:picLocks noChangeAspect="1"/>
          </p:cNvPicPr>
          <p:nvPr/>
        </p:nvPicPr>
        <p:blipFill>
          <a:blip r:embed="rId2"/>
          <a:stretch>
            <a:fillRect/>
          </a:stretch>
        </p:blipFill>
        <p:spPr>
          <a:xfrm>
            <a:off x="1962614" y="3947882"/>
            <a:ext cx="9148296" cy="2554841"/>
          </a:xfrm>
          <a:prstGeom prst="rect">
            <a:avLst/>
          </a:prstGeom>
        </p:spPr>
      </p:pic>
      <p:sp>
        <p:nvSpPr>
          <p:cNvPr id="7" name="Rectangle 6">
            <a:extLst>
              <a:ext uri="{FF2B5EF4-FFF2-40B4-BE49-F238E27FC236}">
                <a16:creationId xmlns:a16="http://schemas.microsoft.com/office/drawing/2014/main" id="{A77047BF-31B0-4CE4-B86A-FB91DAD30A3E}"/>
              </a:ext>
            </a:extLst>
          </p:cNvPr>
          <p:cNvSpPr/>
          <p:nvPr/>
        </p:nvSpPr>
        <p:spPr>
          <a:xfrm>
            <a:off x="1865971" y="2140153"/>
            <a:ext cx="9720146" cy="646331"/>
          </a:xfrm>
          <a:prstGeom prst="rect">
            <a:avLst/>
          </a:prstGeom>
        </p:spPr>
        <p:txBody>
          <a:bodyPr wrap="square">
            <a:spAutoFit/>
          </a:bodyPr>
          <a:lstStyle/>
          <a:p>
            <a:r>
              <a:rPr lang="en-US" dirty="0"/>
              <a:t>S3 is designed to be </a:t>
            </a:r>
            <a:r>
              <a:rPr lang="en-US" dirty="0" err="1"/>
              <a:t>lexographic</a:t>
            </a:r>
            <a:r>
              <a:rPr lang="en-US" dirty="0"/>
              <a:t> so as to sort content alphabetically. if you are storing logs in S3 and all the files for log data is very similar</a:t>
            </a:r>
          </a:p>
        </p:txBody>
      </p:sp>
      <p:sp>
        <p:nvSpPr>
          <p:cNvPr id="8" name="Rectangle 7">
            <a:extLst>
              <a:ext uri="{FF2B5EF4-FFF2-40B4-BE49-F238E27FC236}">
                <a16:creationId xmlns:a16="http://schemas.microsoft.com/office/drawing/2014/main" id="{0EDA2000-B06D-4FAB-82D3-D586375AAF04}"/>
              </a:ext>
            </a:extLst>
          </p:cNvPr>
          <p:cNvSpPr/>
          <p:nvPr/>
        </p:nvSpPr>
        <p:spPr>
          <a:xfrm>
            <a:off x="1865972" y="2720852"/>
            <a:ext cx="9720145" cy="646331"/>
          </a:xfrm>
          <a:prstGeom prst="rect">
            <a:avLst/>
          </a:prstGeom>
        </p:spPr>
        <p:txBody>
          <a:bodyPr wrap="square">
            <a:spAutoFit/>
          </a:bodyPr>
          <a:lstStyle/>
          <a:p>
            <a:r>
              <a:rPr lang="en-US" dirty="0"/>
              <a:t>So the data would be present somewhere at the same location and this can cause bottlenecks in order to come up with that you can add some salt to the file name</a:t>
            </a:r>
          </a:p>
        </p:txBody>
      </p:sp>
      <p:sp>
        <p:nvSpPr>
          <p:cNvPr id="9" name="Rectangle 8">
            <a:extLst>
              <a:ext uri="{FF2B5EF4-FFF2-40B4-BE49-F238E27FC236}">
                <a16:creationId xmlns:a16="http://schemas.microsoft.com/office/drawing/2014/main" id="{DDD24396-C2DA-4DCD-9324-626830D88A97}"/>
              </a:ext>
            </a:extLst>
          </p:cNvPr>
          <p:cNvSpPr/>
          <p:nvPr/>
        </p:nvSpPr>
        <p:spPr>
          <a:xfrm>
            <a:off x="1865971" y="3273965"/>
            <a:ext cx="9456233" cy="646331"/>
          </a:xfrm>
          <a:prstGeom prst="rect">
            <a:avLst/>
          </a:prstGeom>
        </p:spPr>
        <p:txBody>
          <a:bodyPr wrap="square">
            <a:spAutoFit/>
          </a:bodyPr>
          <a:lstStyle/>
          <a:p>
            <a:r>
              <a:rPr lang="en-US" dirty="0" err="1"/>
              <a:t>Subresources</a:t>
            </a:r>
            <a:r>
              <a:rPr lang="en-US" dirty="0"/>
              <a:t> exist underneath object, you can use ACL at an object level or at the bucket level</a:t>
            </a:r>
          </a:p>
        </p:txBody>
      </p:sp>
    </p:spTree>
    <p:extLst>
      <p:ext uri="{BB962C8B-B14F-4D97-AF65-F5344CB8AC3E}">
        <p14:creationId xmlns:p14="http://schemas.microsoft.com/office/powerpoint/2010/main" val="390511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Why should you learn AWS ?</a:t>
            </a:r>
          </a:p>
        </p:txBody>
      </p:sp>
      <p:sp>
        <p:nvSpPr>
          <p:cNvPr id="4" name="Rectangle 3">
            <a:extLst>
              <a:ext uri="{FF2B5EF4-FFF2-40B4-BE49-F238E27FC236}">
                <a16:creationId xmlns:a16="http://schemas.microsoft.com/office/drawing/2014/main" id="{0053B4C9-668B-448F-8C80-B80D95312640}"/>
              </a:ext>
            </a:extLst>
          </p:cNvPr>
          <p:cNvSpPr/>
          <p:nvPr/>
        </p:nvSpPr>
        <p:spPr>
          <a:xfrm>
            <a:off x="1154955" y="1406164"/>
            <a:ext cx="7989045" cy="369332"/>
          </a:xfrm>
          <a:prstGeom prst="rect">
            <a:avLst/>
          </a:prstGeom>
        </p:spPr>
        <p:txBody>
          <a:bodyPr wrap="square">
            <a:spAutoFit/>
          </a:bodyPr>
          <a:lstStyle/>
          <a:p>
            <a:r>
              <a:rPr lang="en-US" dirty="0">
                <a:hlinkClick r:id="rId2"/>
              </a:rPr>
              <a:t>Article from Business Insider</a:t>
            </a:r>
            <a:endParaRPr lang="en-US" dirty="0"/>
          </a:p>
        </p:txBody>
      </p:sp>
      <p:sp>
        <p:nvSpPr>
          <p:cNvPr id="5" name="Rectangle 4">
            <a:extLst>
              <a:ext uri="{FF2B5EF4-FFF2-40B4-BE49-F238E27FC236}">
                <a16:creationId xmlns:a16="http://schemas.microsoft.com/office/drawing/2014/main" id="{BEE8AB01-D465-42D9-B09E-4BB7CFAAD3E5}"/>
              </a:ext>
            </a:extLst>
          </p:cNvPr>
          <p:cNvSpPr/>
          <p:nvPr/>
        </p:nvSpPr>
        <p:spPr>
          <a:xfrm>
            <a:off x="1154954" y="1884422"/>
            <a:ext cx="7989045" cy="707886"/>
          </a:xfrm>
          <a:prstGeom prst="rect">
            <a:avLst/>
          </a:prstGeom>
        </p:spPr>
        <p:txBody>
          <a:bodyPr wrap="square">
            <a:spAutoFit/>
          </a:bodyPr>
          <a:lstStyle/>
          <a:p>
            <a:r>
              <a:rPr lang="en-US" sz="4000" dirty="0">
                <a:solidFill>
                  <a:schemeClr val="tx2"/>
                </a:solidFill>
                <a:latin typeface="+mj-lt"/>
                <a:ea typeface="+mj-ea"/>
                <a:cs typeface="+mj-cs"/>
              </a:rPr>
              <a:t>AWS Certifications paths</a:t>
            </a:r>
          </a:p>
        </p:txBody>
      </p:sp>
      <p:pic>
        <p:nvPicPr>
          <p:cNvPr id="7" name="Picture 6">
            <a:extLst>
              <a:ext uri="{FF2B5EF4-FFF2-40B4-BE49-F238E27FC236}">
                <a16:creationId xmlns:a16="http://schemas.microsoft.com/office/drawing/2014/main" id="{3FCD9BAB-AEF4-45EA-96A7-9D62F8C89CF3}"/>
              </a:ext>
            </a:extLst>
          </p:cNvPr>
          <p:cNvPicPr>
            <a:picLocks noChangeAspect="1"/>
          </p:cNvPicPr>
          <p:nvPr/>
        </p:nvPicPr>
        <p:blipFill>
          <a:blip r:embed="rId3"/>
          <a:stretch>
            <a:fillRect/>
          </a:stretch>
        </p:blipFill>
        <p:spPr>
          <a:xfrm>
            <a:off x="1307939" y="2819399"/>
            <a:ext cx="8241175" cy="2678576"/>
          </a:xfrm>
          <a:prstGeom prst="rect">
            <a:avLst/>
          </a:prstGeom>
        </p:spPr>
      </p:pic>
      <p:sp>
        <p:nvSpPr>
          <p:cNvPr id="8" name="Rectangle 7">
            <a:extLst>
              <a:ext uri="{FF2B5EF4-FFF2-40B4-BE49-F238E27FC236}">
                <a16:creationId xmlns:a16="http://schemas.microsoft.com/office/drawing/2014/main" id="{8B208C5E-3D9A-44B2-89AF-7C445C8058FA}"/>
              </a:ext>
            </a:extLst>
          </p:cNvPr>
          <p:cNvSpPr/>
          <p:nvPr/>
        </p:nvSpPr>
        <p:spPr>
          <a:xfrm>
            <a:off x="1307938" y="5618548"/>
            <a:ext cx="8241175" cy="646331"/>
          </a:xfrm>
          <a:prstGeom prst="rect">
            <a:avLst/>
          </a:prstGeom>
        </p:spPr>
        <p:txBody>
          <a:bodyPr wrap="square">
            <a:spAutoFit/>
          </a:bodyPr>
          <a:lstStyle/>
          <a:p>
            <a:r>
              <a:rPr lang="en-US" b="1" dirty="0"/>
              <a:t>Note :- There are two more specialty certs but in order to complete that you have to be at least certified to an associate level</a:t>
            </a:r>
          </a:p>
        </p:txBody>
      </p:sp>
    </p:spTree>
    <p:extLst>
      <p:ext uri="{BB962C8B-B14F-4D97-AF65-F5344CB8AC3E}">
        <p14:creationId xmlns:p14="http://schemas.microsoft.com/office/powerpoint/2010/main" val="3849038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data consistency model</a:t>
            </a:r>
          </a:p>
        </p:txBody>
      </p:sp>
      <p:pic>
        <p:nvPicPr>
          <p:cNvPr id="6" name="Picture 5">
            <a:extLst>
              <a:ext uri="{FF2B5EF4-FFF2-40B4-BE49-F238E27FC236}">
                <a16:creationId xmlns:a16="http://schemas.microsoft.com/office/drawing/2014/main" id="{BD7532E2-A5DF-4E7C-AED8-461003258595}"/>
              </a:ext>
            </a:extLst>
          </p:cNvPr>
          <p:cNvPicPr>
            <a:picLocks noChangeAspect="1"/>
          </p:cNvPicPr>
          <p:nvPr/>
        </p:nvPicPr>
        <p:blipFill>
          <a:blip r:embed="rId2"/>
          <a:stretch>
            <a:fillRect/>
          </a:stretch>
        </p:blipFill>
        <p:spPr>
          <a:xfrm>
            <a:off x="422351" y="3568391"/>
            <a:ext cx="11544300" cy="3122341"/>
          </a:xfrm>
          <a:prstGeom prst="rect">
            <a:avLst/>
          </a:prstGeom>
        </p:spPr>
      </p:pic>
      <p:sp>
        <p:nvSpPr>
          <p:cNvPr id="7" name="Rectangle 6">
            <a:extLst>
              <a:ext uri="{FF2B5EF4-FFF2-40B4-BE49-F238E27FC236}">
                <a16:creationId xmlns:a16="http://schemas.microsoft.com/office/drawing/2014/main" id="{19F454B5-4AD6-4B5E-A54B-7ED60943B6CB}"/>
              </a:ext>
            </a:extLst>
          </p:cNvPr>
          <p:cNvSpPr/>
          <p:nvPr/>
        </p:nvSpPr>
        <p:spPr>
          <a:xfrm>
            <a:off x="1923268" y="2148250"/>
            <a:ext cx="6026009" cy="369332"/>
          </a:xfrm>
          <a:prstGeom prst="rect">
            <a:avLst/>
          </a:prstGeom>
        </p:spPr>
        <p:txBody>
          <a:bodyPr wrap="none">
            <a:spAutoFit/>
          </a:bodyPr>
          <a:lstStyle/>
          <a:p>
            <a:r>
              <a:rPr lang="en-US" dirty="0"/>
              <a:t>Read after write consistence for PUTS of new objects</a:t>
            </a:r>
          </a:p>
        </p:txBody>
      </p:sp>
      <p:sp>
        <p:nvSpPr>
          <p:cNvPr id="8" name="Rectangle 7">
            <a:extLst>
              <a:ext uri="{FF2B5EF4-FFF2-40B4-BE49-F238E27FC236}">
                <a16:creationId xmlns:a16="http://schemas.microsoft.com/office/drawing/2014/main" id="{C240F69B-16E4-45EE-9BC7-6B26DEAC0979}"/>
              </a:ext>
            </a:extLst>
          </p:cNvPr>
          <p:cNvSpPr/>
          <p:nvPr/>
        </p:nvSpPr>
        <p:spPr>
          <a:xfrm>
            <a:off x="1948504" y="2460759"/>
            <a:ext cx="6056466" cy="369332"/>
          </a:xfrm>
          <a:prstGeom prst="rect">
            <a:avLst/>
          </a:prstGeom>
        </p:spPr>
        <p:txBody>
          <a:bodyPr wrap="none">
            <a:spAutoFit/>
          </a:bodyPr>
          <a:lstStyle/>
          <a:p>
            <a:r>
              <a:rPr lang="en-US" dirty="0"/>
              <a:t>Eventual consistency for overwrite PUTS and DELETES.</a:t>
            </a:r>
          </a:p>
        </p:txBody>
      </p:sp>
      <p:sp>
        <p:nvSpPr>
          <p:cNvPr id="9" name="Rectangle 8">
            <a:extLst>
              <a:ext uri="{FF2B5EF4-FFF2-40B4-BE49-F238E27FC236}">
                <a16:creationId xmlns:a16="http://schemas.microsoft.com/office/drawing/2014/main" id="{167581AC-C3B2-4D61-B3CE-402EE7CD031F}"/>
              </a:ext>
            </a:extLst>
          </p:cNvPr>
          <p:cNvSpPr/>
          <p:nvPr/>
        </p:nvSpPr>
        <p:spPr>
          <a:xfrm>
            <a:off x="1948503" y="2785695"/>
            <a:ext cx="10384745" cy="646331"/>
          </a:xfrm>
          <a:prstGeom prst="rect">
            <a:avLst/>
          </a:prstGeom>
        </p:spPr>
        <p:txBody>
          <a:bodyPr wrap="square">
            <a:spAutoFit/>
          </a:bodyPr>
          <a:lstStyle/>
          <a:p>
            <a:r>
              <a:rPr lang="en-US" dirty="0"/>
              <a:t>So in case if you are updating the object and you are accessing the object within </a:t>
            </a:r>
            <a:r>
              <a:rPr lang="en-US" dirty="0" err="1"/>
              <a:t>miliseconds</a:t>
            </a:r>
            <a:r>
              <a:rPr lang="en-US" dirty="0"/>
              <a:t> you may get new data or you may get old data, but you will not corrupt data</a:t>
            </a:r>
          </a:p>
        </p:txBody>
      </p:sp>
    </p:spTree>
    <p:extLst>
      <p:ext uri="{BB962C8B-B14F-4D97-AF65-F5344CB8AC3E}">
        <p14:creationId xmlns:p14="http://schemas.microsoft.com/office/powerpoint/2010/main" val="283671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Storage classes</a:t>
            </a:r>
          </a:p>
        </p:txBody>
      </p:sp>
      <p:pic>
        <p:nvPicPr>
          <p:cNvPr id="5" name="Picture 4">
            <a:extLst>
              <a:ext uri="{FF2B5EF4-FFF2-40B4-BE49-F238E27FC236}">
                <a16:creationId xmlns:a16="http://schemas.microsoft.com/office/drawing/2014/main" id="{FA28CFE2-1470-4036-9E6B-01606BB88694}"/>
              </a:ext>
            </a:extLst>
          </p:cNvPr>
          <p:cNvPicPr>
            <a:picLocks noChangeAspect="1"/>
          </p:cNvPicPr>
          <p:nvPr/>
        </p:nvPicPr>
        <p:blipFill>
          <a:blip r:embed="rId2"/>
          <a:stretch>
            <a:fillRect/>
          </a:stretch>
        </p:blipFill>
        <p:spPr>
          <a:xfrm>
            <a:off x="606811" y="2375208"/>
            <a:ext cx="11353800" cy="3791415"/>
          </a:xfrm>
          <a:prstGeom prst="rect">
            <a:avLst/>
          </a:prstGeom>
        </p:spPr>
      </p:pic>
    </p:spTree>
    <p:extLst>
      <p:ext uri="{BB962C8B-B14F-4D97-AF65-F5344CB8AC3E}">
        <p14:creationId xmlns:p14="http://schemas.microsoft.com/office/powerpoint/2010/main" val="570033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Storage classes comparison</a:t>
            </a:r>
          </a:p>
        </p:txBody>
      </p:sp>
      <p:pic>
        <p:nvPicPr>
          <p:cNvPr id="6" name="Picture 5">
            <a:extLst>
              <a:ext uri="{FF2B5EF4-FFF2-40B4-BE49-F238E27FC236}">
                <a16:creationId xmlns:a16="http://schemas.microsoft.com/office/drawing/2014/main" id="{5E8DF84E-4F9B-44E7-9430-1194BAD9B428}"/>
              </a:ext>
            </a:extLst>
          </p:cNvPr>
          <p:cNvPicPr>
            <a:picLocks noChangeAspect="1"/>
          </p:cNvPicPr>
          <p:nvPr/>
        </p:nvPicPr>
        <p:blipFill>
          <a:blip r:embed="rId2"/>
          <a:stretch>
            <a:fillRect/>
          </a:stretch>
        </p:blipFill>
        <p:spPr>
          <a:xfrm>
            <a:off x="447675" y="2228409"/>
            <a:ext cx="5663193" cy="4393580"/>
          </a:xfrm>
          <a:prstGeom prst="rect">
            <a:avLst/>
          </a:prstGeom>
        </p:spPr>
      </p:pic>
      <p:pic>
        <p:nvPicPr>
          <p:cNvPr id="13" name="Picture 12">
            <a:extLst>
              <a:ext uri="{FF2B5EF4-FFF2-40B4-BE49-F238E27FC236}">
                <a16:creationId xmlns:a16="http://schemas.microsoft.com/office/drawing/2014/main" id="{B3F3DD31-2852-4B43-AE89-184A63354E27}"/>
              </a:ext>
            </a:extLst>
          </p:cNvPr>
          <p:cNvPicPr>
            <a:picLocks noChangeAspect="1"/>
          </p:cNvPicPr>
          <p:nvPr/>
        </p:nvPicPr>
        <p:blipFill>
          <a:blip r:embed="rId3"/>
          <a:stretch>
            <a:fillRect/>
          </a:stretch>
        </p:blipFill>
        <p:spPr>
          <a:xfrm>
            <a:off x="6534616" y="2228409"/>
            <a:ext cx="5290556" cy="4374431"/>
          </a:xfrm>
          <a:prstGeom prst="rect">
            <a:avLst/>
          </a:prstGeom>
        </p:spPr>
      </p:pic>
    </p:spTree>
    <p:extLst>
      <p:ext uri="{BB962C8B-B14F-4D97-AF65-F5344CB8AC3E}">
        <p14:creationId xmlns:p14="http://schemas.microsoft.com/office/powerpoint/2010/main" val="1302756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Glacier</a:t>
            </a:r>
          </a:p>
        </p:txBody>
      </p:sp>
      <p:pic>
        <p:nvPicPr>
          <p:cNvPr id="5" name="Picture 4">
            <a:extLst>
              <a:ext uri="{FF2B5EF4-FFF2-40B4-BE49-F238E27FC236}">
                <a16:creationId xmlns:a16="http://schemas.microsoft.com/office/drawing/2014/main" id="{E5908F20-E5B6-4E10-9F49-9F9BD6E13BA8}"/>
              </a:ext>
            </a:extLst>
          </p:cNvPr>
          <p:cNvPicPr>
            <a:picLocks noChangeAspect="1"/>
          </p:cNvPicPr>
          <p:nvPr/>
        </p:nvPicPr>
        <p:blipFill>
          <a:blip r:embed="rId2"/>
          <a:stretch>
            <a:fillRect/>
          </a:stretch>
        </p:blipFill>
        <p:spPr>
          <a:xfrm>
            <a:off x="316067" y="2260992"/>
            <a:ext cx="11649075" cy="4299466"/>
          </a:xfrm>
          <a:prstGeom prst="rect">
            <a:avLst/>
          </a:prstGeom>
        </p:spPr>
      </p:pic>
    </p:spTree>
    <p:extLst>
      <p:ext uri="{BB962C8B-B14F-4D97-AF65-F5344CB8AC3E}">
        <p14:creationId xmlns:p14="http://schemas.microsoft.com/office/powerpoint/2010/main" val="1740387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Pricing</a:t>
            </a:r>
          </a:p>
        </p:txBody>
      </p:sp>
      <p:pic>
        <p:nvPicPr>
          <p:cNvPr id="8" name="Picture 7">
            <a:extLst>
              <a:ext uri="{FF2B5EF4-FFF2-40B4-BE49-F238E27FC236}">
                <a16:creationId xmlns:a16="http://schemas.microsoft.com/office/drawing/2014/main" id="{5DABB1C2-2980-4B7A-B943-7B6F42F7FA1F}"/>
              </a:ext>
            </a:extLst>
          </p:cNvPr>
          <p:cNvPicPr>
            <a:picLocks noChangeAspect="1"/>
          </p:cNvPicPr>
          <p:nvPr/>
        </p:nvPicPr>
        <p:blipFill>
          <a:blip r:embed="rId2"/>
          <a:stretch>
            <a:fillRect/>
          </a:stretch>
        </p:blipFill>
        <p:spPr>
          <a:xfrm>
            <a:off x="2663076" y="2137881"/>
            <a:ext cx="6381750" cy="4095750"/>
          </a:xfrm>
          <a:prstGeom prst="rect">
            <a:avLst/>
          </a:prstGeom>
        </p:spPr>
      </p:pic>
      <p:sp>
        <p:nvSpPr>
          <p:cNvPr id="9" name="Rectangle 8">
            <a:extLst>
              <a:ext uri="{FF2B5EF4-FFF2-40B4-BE49-F238E27FC236}">
                <a16:creationId xmlns:a16="http://schemas.microsoft.com/office/drawing/2014/main" id="{060184C6-1590-4FF5-AF9B-C3062434B30F}"/>
              </a:ext>
            </a:extLst>
          </p:cNvPr>
          <p:cNvSpPr/>
          <p:nvPr/>
        </p:nvSpPr>
        <p:spPr>
          <a:xfrm>
            <a:off x="236623" y="6233631"/>
            <a:ext cx="10162434" cy="923330"/>
          </a:xfrm>
          <a:prstGeom prst="rect">
            <a:avLst/>
          </a:prstGeom>
        </p:spPr>
        <p:txBody>
          <a:bodyPr wrap="square">
            <a:spAutoFit/>
          </a:bodyPr>
          <a:lstStyle/>
          <a:p>
            <a:r>
              <a:rPr lang="en-US" dirty="0"/>
              <a:t>Note :- Data coming into s3 is free. moving data within regions is charged</a:t>
            </a:r>
          </a:p>
          <a:p>
            <a:endParaRPr lang="en-US" dirty="0"/>
          </a:p>
          <a:p>
            <a:endParaRPr lang="en-US" dirty="0"/>
          </a:p>
        </p:txBody>
      </p:sp>
    </p:spTree>
    <p:extLst>
      <p:ext uri="{BB962C8B-B14F-4D97-AF65-F5344CB8AC3E}">
        <p14:creationId xmlns:p14="http://schemas.microsoft.com/office/powerpoint/2010/main" val="379825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Transfer Acceleration</a:t>
            </a:r>
          </a:p>
        </p:txBody>
      </p:sp>
      <p:pic>
        <p:nvPicPr>
          <p:cNvPr id="5" name="Picture 4">
            <a:extLst>
              <a:ext uri="{FF2B5EF4-FFF2-40B4-BE49-F238E27FC236}">
                <a16:creationId xmlns:a16="http://schemas.microsoft.com/office/drawing/2014/main" id="{92D13A15-22CE-4C07-BA6C-1574300FC7CE}"/>
              </a:ext>
            </a:extLst>
          </p:cNvPr>
          <p:cNvPicPr>
            <a:picLocks noChangeAspect="1"/>
          </p:cNvPicPr>
          <p:nvPr/>
        </p:nvPicPr>
        <p:blipFill>
          <a:blip r:embed="rId2"/>
          <a:stretch>
            <a:fillRect/>
          </a:stretch>
        </p:blipFill>
        <p:spPr>
          <a:xfrm>
            <a:off x="2065379" y="2370612"/>
            <a:ext cx="8333678" cy="3799672"/>
          </a:xfrm>
          <a:prstGeom prst="rect">
            <a:avLst/>
          </a:prstGeom>
        </p:spPr>
      </p:pic>
    </p:spTree>
    <p:extLst>
      <p:ext uri="{BB962C8B-B14F-4D97-AF65-F5344CB8AC3E}">
        <p14:creationId xmlns:p14="http://schemas.microsoft.com/office/powerpoint/2010/main" val="1759184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Simple Storage Service</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Transfer Acceleration with example</a:t>
            </a:r>
          </a:p>
        </p:txBody>
      </p:sp>
      <p:pic>
        <p:nvPicPr>
          <p:cNvPr id="6" name="Picture 5">
            <a:extLst>
              <a:ext uri="{FF2B5EF4-FFF2-40B4-BE49-F238E27FC236}">
                <a16:creationId xmlns:a16="http://schemas.microsoft.com/office/drawing/2014/main" id="{7638C963-C8CE-4163-958B-4BB0684601A9}"/>
              </a:ext>
            </a:extLst>
          </p:cNvPr>
          <p:cNvPicPr>
            <a:picLocks noChangeAspect="1"/>
          </p:cNvPicPr>
          <p:nvPr/>
        </p:nvPicPr>
        <p:blipFill>
          <a:blip r:embed="rId2"/>
          <a:stretch>
            <a:fillRect/>
          </a:stretch>
        </p:blipFill>
        <p:spPr>
          <a:xfrm>
            <a:off x="567200" y="2408663"/>
            <a:ext cx="11477625" cy="3944895"/>
          </a:xfrm>
          <a:prstGeom prst="rect">
            <a:avLst/>
          </a:prstGeom>
          <a:ln>
            <a:noFill/>
          </a:ln>
          <a:effectLst>
            <a:softEdge rad="112500"/>
          </a:effectLst>
        </p:spPr>
      </p:pic>
    </p:spTree>
    <p:extLst>
      <p:ext uri="{BB962C8B-B14F-4D97-AF65-F5344CB8AC3E}">
        <p14:creationId xmlns:p14="http://schemas.microsoft.com/office/powerpoint/2010/main" val="284997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S3 buckets are global, you can see all your buckets at one place</a:t>
            </a:r>
          </a:p>
        </p:txBody>
      </p:sp>
      <p:sp>
        <p:nvSpPr>
          <p:cNvPr id="4" name="Rectangle 3">
            <a:extLst>
              <a:ext uri="{FF2B5EF4-FFF2-40B4-BE49-F238E27FC236}">
                <a16:creationId xmlns:a16="http://schemas.microsoft.com/office/drawing/2014/main" id="{5426BE17-46FC-4E3E-8003-D45AA3124F5A}"/>
              </a:ext>
            </a:extLst>
          </p:cNvPr>
          <p:cNvSpPr/>
          <p:nvPr/>
        </p:nvSpPr>
        <p:spPr>
          <a:xfrm>
            <a:off x="1654097" y="2124263"/>
            <a:ext cx="9987775" cy="646331"/>
          </a:xfrm>
          <a:prstGeom prst="rect">
            <a:avLst/>
          </a:prstGeom>
        </p:spPr>
        <p:txBody>
          <a:bodyPr wrap="square">
            <a:spAutoFit/>
          </a:bodyPr>
          <a:lstStyle/>
          <a:p>
            <a:r>
              <a:rPr lang="en-US" dirty="0"/>
              <a:t>your bucket name should be unique, as it uses a DNS namespace and you can access this bucket using your browser</a:t>
            </a:r>
          </a:p>
        </p:txBody>
      </p:sp>
      <p:sp>
        <p:nvSpPr>
          <p:cNvPr id="5" name="Rectangle 4">
            <a:extLst>
              <a:ext uri="{FF2B5EF4-FFF2-40B4-BE49-F238E27FC236}">
                <a16:creationId xmlns:a16="http://schemas.microsoft.com/office/drawing/2014/main" id="{5BC77024-EC72-42AF-BDCF-3C8C5940DA0E}"/>
              </a:ext>
            </a:extLst>
          </p:cNvPr>
          <p:cNvSpPr/>
          <p:nvPr/>
        </p:nvSpPr>
        <p:spPr>
          <a:xfrm>
            <a:off x="1654097" y="2770594"/>
            <a:ext cx="9452518" cy="369332"/>
          </a:xfrm>
          <a:prstGeom prst="rect">
            <a:avLst/>
          </a:prstGeom>
        </p:spPr>
        <p:txBody>
          <a:bodyPr wrap="square">
            <a:spAutoFit/>
          </a:bodyPr>
          <a:lstStyle/>
          <a:p>
            <a:r>
              <a:rPr lang="en-US" dirty="0"/>
              <a:t>by default all buckets are private you can make it public via the permissions</a:t>
            </a:r>
          </a:p>
        </p:txBody>
      </p:sp>
      <p:pic>
        <p:nvPicPr>
          <p:cNvPr id="8" name="Picture 7">
            <a:extLst>
              <a:ext uri="{FF2B5EF4-FFF2-40B4-BE49-F238E27FC236}">
                <a16:creationId xmlns:a16="http://schemas.microsoft.com/office/drawing/2014/main" id="{663041F7-9065-483E-B8F0-0ACB8DEEF136}"/>
              </a:ext>
            </a:extLst>
          </p:cNvPr>
          <p:cNvPicPr>
            <a:picLocks noChangeAspect="1"/>
          </p:cNvPicPr>
          <p:nvPr/>
        </p:nvPicPr>
        <p:blipFill>
          <a:blip r:embed="rId2"/>
          <a:stretch>
            <a:fillRect/>
          </a:stretch>
        </p:blipFill>
        <p:spPr>
          <a:xfrm>
            <a:off x="1964034" y="3240726"/>
            <a:ext cx="8158976" cy="3371946"/>
          </a:xfrm>
          <a:prstGeom prst="rect">
            <a:avLst/>
          </a:prstGeom>
        </p:spPr>
      </p:pic>
    </p:spTree>
    <p:extLst>
      <p:ext uri="{BB962C8B-B14F-4D97-AF65-F5344CB8AC3E}">
        <p14:creationId xmlns:p14="http://schemas.microsoft.com/office/powerpoint/2010/main" val="3642362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3" name="Rectangle 2">
            <a:extLst>
              <a:ext uri="{FF2B5EF4-FFF2-40B4-BE49-F238E27FC236}">
                <a16:creationId xmlns:a16="http://schemas.microsoft.com/office/drawing/2014/main" id="{52F04EC4-D1CC-4C40-BD17-52FED3709F1A}"/>
              </a:ext>
            </a:extLst>
          </p:cNvPr>
          <p:cNvSpPr/>
          <p:nvPr/>
        </p:nvSpPr>
        <p:spPr>
          <a:xfrm>
            <a:off x="1148575" y="1768549"/>
            <a:ext cx="10270273" cy="369332"/>
          </a:xfrm>
          <a:prstGeom prst="rect">
            <a:avLst/>
          </a:prstGeom>
        </p:spPr>
        <p:txBody>
          <a:bodyPr wrap="square">
            <a:spAutoFit/>
          </a:bodyPr>
          <a:lstStyle/>
          <a:p>
            <a:r>
              <a:rPr lang="en-US" dirty="0"/>
              <a:t>	 If you upload anything to S3 via the CLI you will get HTTP200 code for any success</a:t>
            </a:r>
          </a:p>
        </p:txBody>
      </p:sp>
      <p:pic>
        <p:nvPicPr>
          <p:cNvPr id="7" name="Picture 6">
            <a:extLst>
              <a:ext uri="{FF2B5EF4-FFF2-40B4-BE49-F238E27FC236}">
                <a16:creationId xmlns:a16="http://schemas.microsoft.com/office/drawing/2014/main" id="{1BBF433D-2236-4C29-83DB-BE8B9892C89C}"/>
              </a:ext>
            </a:extLst>
          </p:cNvPr>
          <p:cNvPicPr>
            <a:picLocks noChangeAspect="1"/>
          </p:cNvPicPr>
          <p:nvPr/>
        </p:nvPicPr>
        <p:blipFill>
          <a:blip r:embed="rId2"/>
          <a:stretch>
            <a:fillRect/>
          </a:stretch>
        </p:blipFill>
        <p:spPr>
          <a:xfrm>
            <a:off x="1516566" y="2461437"/>
            <a:ext cx="9047984" cy="4014439"/>
          </a:xfrm>
          <a:prstGeom prst="rect">
            <a:avLst/>
          </a:prstGeom>
        </p:spPr>
      </p:pic>
      <p:sp>
        <p:nvSpPr>
          <p:cNvPr id="9" name="Rectangle 8">
            <a:extLst>
              <a:ext uri="{FF2B5EF4-FFF2-40B4-BE49-F238E27FC236}">
                <a16:creationId xmlns:a16="http://schemas.microsoft.com/office/drawing/2014/main" id="{69B1F3EC-F498-40DF-B47B-937D770429C3}"/>
              </a:ext>
            </a:extLst>
          </p:cNvPr>
          <p:cNvSpPr/>
          <p:nvPr/>
        </p:nvSpPr>
        <p:spPr>
          <a:xfrm>
            <a:off x="1654097" y="2092105"/>
            <a:ext cx="7411844" cy="369332"/>
          </a:xfrm>
          <a:prstGeom prst="rect">
            <a:avLst/>
          </a:prstGeom>
        </p:spPr>
        <p:txBody>
          <a:bodyPr wrap="square">
            <a:spAutoFit/>
          </a:bodyPr>
          <a:lstStyle/>
          <a:p>
            <a:r>
              <a:rPr lang="en-US" dirty="0"/>
              <a:t>You can make the individual object in the bucket as public</a:t>
            </a:r>
          </a:p>
        </p:txBody>
      </p:sp>
    </p:spTree>
    <p:extLst>
      <p:ext uri="{BB962C8B-B14F-4D97-AF65-F5344CB8AC3E}">
        <p14:creationId xmlns:p14="http://schemas.microsoft.com/office/powerpoint/2010/main" val="679276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pic>
        <p:nvPicPr>
          <p:cNvPr id="5" name="Picture 4">
            <a:extLst>
              <a:ext uri="{FF2B5EF4-FFF2-40B4-BE49-F238E27FC236}">
                <a16:creationId xmlns:a16="http://schemas.microsoft.com/office/drawing/2014/main" id="{8287A6F2-CCF1-460F-A9F5-CA68C268474E}"/>
              </a:ext>
            </a:extLst>
          </p:cNvPr>
          <p:cNvPicPr>
            <a:picLocks noChangeAspect="1"/>
          </p:cNvPicPr>
          <p:nvPr/>
        </p:nvPicPr>
        <p:blipFill>
          <a:blip r:embed="rId2"/>
          <a:stretch>
            <a:fillRect/>
          </a:stretch>
        </p:blipFill>
        <p:spPr>
          <a:xfrm>
            <a:off x="2764804" y="2419814"/>
            <a:ext cx="6701143" cy="3534937"/>
          </a:xfrm>
          <a:prstGeom prst="rect">
            <a:avLst/>
          </a:prstGeom>
        </p:spPr>
      </p:pic>
      <p:sp>
        <p:nvSpPr>
          <p:cNvPr id="6" name="Rectangle 5">
            <a:extLst>
              <a:ext uri="{FF2B5EF4-FFF2-40B4-BE49-F238E27FC236}">
                <a16:creationId xmlns:a16="http://schemas.microsoft.com/office/drawing/2014/main" id="{2A218B4D-F947-4DFB-866B-B9C6E53C699C}"/>
              </a:ext>
            </a:extLst>
          </p:cNvPr>
          <p:cNvSpPr/>
          <p:nvPr/>
        </p:nvSpPr>
        <p:spPr>
          <a:xfrm>
            <a:off x="1732519" y="1859077"/>
            <a:ext cx="4740400" cy="369332"/>
          </a:xfrm>
          <a:prstGeom prst="rect">
            <a:avLst/>
          </a:prstGeom>
        </p:spPr>
        <p:txBody>
          <a:bodyPr wrap="none">
            <a:spAutoFit/>
          </a:bodyPr>
          <a:lstStyle/>
          <a:p>
            <a:r>
              <a:rPr lang="en-US" dirty="0"/>
              <a:t>Setup properties while creating a bucket</a:t>
            </a:r>
          </a:p>
        </p:txBody>
      </p:sp>
      <p:sp>
        <p:nvSpPr>
          <p:cNvPr id="8" name="Rectangle 7">
            <a:extLst>
              <a:ext uri="{FF2B5EF4-FFF2-40B4-BE49-F238E27FC236}">
                <a16:creationId xmlns:a16="http://schemas.microsoft.com/office/drawing/2014/main" id="{CA6639FE-281C-4558-987F-A3C753D6F19F}"/>
              </a:ext>
            </a:extLst>
          </p:cNvPr>
          <p:cNvSpPr/>
          <p:nvPr/>
        </p:nvSpPr>
        <p:spPr>
          <a:xfrm>
            <a:off x="376919" y="6146156"/>
            <a:ext cx="8387940" cy="369332"/>
          </a:xfrm>
          <a:prstGeom prst="rect">
            <a:avLst/>
          </a:prstGeom>
        </p:spPr>
        <p:txBody>
          <a:bodyPr wrap="square">
            <a:spAutoFit/>
          </a:bodyPr>
          <a:lstStyle/>
          <a:p>
            <a:r>
              <a:rPr lang="en-US" dirty="0"/>
              <a:t>Note :- Object in the bucket don't inherit the bucket tag</a:t>
            </a:r>
          </a:p>
        </p:txBody>
      </p:sp>
    </p:spTree>
    <p:extLst>
      <p:ext uri="{BB962C8B-B14F-4D97-AF65-F5344CB8AC3E}">
        <p14:creationId xmlns:p14="http://schemas.microsoft.com/office/powerpoint/2010/main" val="327851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How the exams fit together ?</a:t>
            </a:r>
          </a:p>
        </p:txBody>
      </p:sp>
      <p:sp>
        <p:nvSpPr>
          <p:cNvPr id="8" name="Rectangle 7">
            <a:extLst>
              <a:ext uri="{FF2B5EF4-FFF2-40B4-BE49-F238E27FC236}">
                <a16:creationId xmlns:a16="http://schemas.microsoft.com/office/drawing/2014/main" id="{8B208C5E-3D9A-44B2-89AF-7C445C8058FA}"/>
              </a:ext>
            </a:extLst>
          </p:cNvPr>
          <p:cNvSpPr/>
          <p:nvPr/>
        </p:nvSpPr>
        <p:spPr>
          <a:xfrm>
            <a:off x="1118367" y="5272861"/>
            <a:ext cx="8241175" cy="369332"/>
          </a:xfrm>
          <a:prstGeom prst="rect">
            <a:avLst/>
          </a:prstGeom>
        </p:spPr>
        <p:txBody>
          <a:bodyPr wrap="square">
            <a:spAutoFit/>
          </a:bodyPr>
          <a:lstStyle/>
          <a:p>
            <a:r>
              <a:rPr lang="en-US" b="1" dirty="0"/>
              <a:t>Pre-</a:t>
            </a:r>
            <a:r>
              <a:rPr lang="en-US" b="1" dirty="0" err="1"/>
              <a:t>requiste</a:t>
            </a:r>
            <a:r>
              <a:rPr lang="en-US" b="1" dirty="0"/>
              <a:t> :- Computer, AWS account</a:t>
            </a:r>
          </a:p>
        </p:txBody>
      </p:sp>
      <p:pic>
        <p:nvPicPr>
          <p:cNvPr id="6" name="Picture 5">
            <a:extLst>
              <a:ext uri="{FF2B5EF4-FFF2-40B4-BE49-F238E27FC236}">
                <a16:creationId xmlns:a16="http://schemas.microsoft.com/office/drawing/2014/main" id="{FDA81F2F-34CA-4DE7-B960-3805FAC86476}"/>
              </a:ext>
            </a:extLst>
          </p:cNvPr>
          <p:cNvPicPr>
            <a:picLocks noChangeAspect="1"/>
          </p:cNvPicPr>
          <p:nvPr/>
        </p:nvPicPr>
        <p:blipFill>
          <a:blip r:embed="rId2"/>
          <a:stretch>
            <a:fillRect/>
          </a:stretch>
        </p:blipFill>
        <p:spPr>
          <a:xfrm>
            <a:off x="1118367" y="1320502"/>
            <a:ext cx="10570234" cy="3624148"/>
          </a:xfrm>
          <a:prstGeom prst="rect">
            <a:avLst/>
          </a:prstGeom>
        </p:spPr>
      </p:pic>
      <p:sp>
        <p:nvSpPr>
          <p:cNvPr id="9" name="Rectangle 8">
            <a:extLst>
              <a:ext uri="{FF2B5EF4-FFF2-40B4-BE49-F238E27FC236}">
                <a16:creationId xmlns:a16="http://schemas.microsoft.com/office/drawing/2014/main" id="{6BED264F-E596-4BD1-A3BD-ED4FD1C736BB}"/>
              </a:ext>
            </a:extLst>
          </p:cNvPr>
          <p:cNvSpPr/>
          <p:nvPr/>
        </p:nvSpPr>
        <p:spPr>
          <a:xfrm>
            <a:off x="1118367" y="5667890"/>
            <a:ext cx="9809828" cy="923330"/>
          </a:xfrm>
          <a:prstGeom prst="rect">
            <a:avLst/>
          </a:prstGeom>
        </p:spPr>
        <p:txBody>
          <a:bodyPr wrap="square">
            <a:spAutoFit/>
          </a:bodyPr>
          <a:lstStyle/>
          <a:p>
            <a:r>
              <a:rPr lang="en-US" b="1" dirty="0"/>
              <a:t>AWS releases their services very fast in order to keep up you can subscribe to the blog of Jeff Barr to check on updated</a:t>
            </a:r>
          </a:p>
          <a:p>
            <a:r>
              <a:rPr lang="en-US" b="1" dirty="0">
                <a:hlinkClick r:id="rId3"/>
              </a:rPr>
              <a:t>Jeff Barr Blog</a:t>
            </a:r>
            <a:endParaRPr lang="en-US" b="1" dirty="0"/>
          </a:p>
        </p:txBody>
      </p:sp>
    </p:spTree>
    <p:extLst>
      <p:ext uri="{BB962C8B-B14F-4D97-AF65-F5344CB8AC3E}">
        <p14:creationId xmlns:p14="http://schemas.microsoft.com/office/powerpoint/2010/main" val="1803707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pic>
        <p:nvPicPr>
          <p:cNvPr id="4" name="Picture 3">
            <a:extLst>
              <a:ext uri="{FF2B5EF4-FFF2-40B4-BE49-F238E27FC236}">
                <a16:creationId xmlns:a16="http://schemas.microsoft.com/office/drawing/2014/main" id="{4B04C8AA-7354-4E98-8F05-87DA8E05649D}"/>
              </a:ext>
            </a:extLst>
          </p:cNvPr>
          <p:cNvPicPr>
            <a:picLocks noChangeAspect="1"/>
          </p:cNvPicPr>
          <p:nvPr/>
        </p:nvPicPr>
        <p:blipFill>
          <a:blip r:embed="rId2"/>
          <a:stretch>
            <a:fillRect/>
          </a:stretch>
        </p:blipFill>
        <p:spPr>
          <a:xfrm>
            <a:off x="3386137" y="2408663"/>
            <a:ext cx="5419725" cy="4120724"/>
          </a:xfrm>
          <a:prstGeom prst="rect">
            <a:avLst/>
          </a:prstGeom>
        </p:spPr>
      </p:pic>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Setup permissions while creating a bucket</a:t>
            </a:r>
          </a:p>
        </p:txBody>
      </p:sp>
    </p:spTree>
    <p:extLst>
      <p:ext uri="{BB962C8B-B14F-4D97-AF65-F5344CB8AC3E}">
        <p14:creationId xmlns:p14="http://schemas.microsoft.com/office/powerpoint/2010/main" val="4046712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Upload any object in a bucket</a:t>
            </a:r>
          </a:p>
        </p:txBody>
      </p:sp>
      <p:pic>
        <p:nvPicPr>
          <p:cNvPr id="5" name="Picture 4">
            <a:extLst>
              <a:ext uri="{FF2B5EF4-FFF2-40B4-BE49-F238E27FC236}">
                <a16:creationId xmlns:a16="http://schemas.microsoft.com/office/drawing/2014/main" id="{F714014B-6E1F-41D9-9E34-5C4E20B80BC6}"/>
              </a:ext>
            </a:extLst>
          </p:cNvPr>
          <p:cNvPicPr>
            <a:picLocks noChangeAspect="1"/>
          </p:cNvPicPr>
          <p:nvPr/>
        </p:nvPicPr>
        <p:blipFill>
          <a:blip r:embed="rId2"/>
          <a:stretch>
            <a:fillRect/>
          </a:stretch>
        </p:blipFill>
        <p:spPr>
          <a:xfrm>
            <a:off x="455937" y="2322990"/>
            <a:ext cx="6633001" cy="1675820"/>
          </a:xfrm>
          <a:prstGeom prst="rect">
            <a:avLst/>
          </a:prstGeom>
        </p:spPr>
      </p:pic>
      <p:pic>
        <p:nvPicPr>
          <p:cNvPr id="8" name="Picture 7">
            <a:extLst>
              <a:ext uri="{FF2B5EF4-FFF2-40B4-BE49-F238E27FC236}">
                <a16:creationId xmlns:a16="http://schemas.microsoft.com/office/drawing/2014/main" id="{09784A1C-9EA8-46EE-89C4-9399DAB0EB96}"/>
              </a:ext>
            </a:extLst>
          </p:cNvPr>
          <p:cNvPicPr>
            <a:picLocks noChangeAspect="1"/>
          </p:cNvPicPr>
          <p:nvPr/>
        </p:nvPicPr>
        <p:blipFill>
          <a:blip r:embed="rId3"/>
          <a:stretch>
            <a:fillRect/>
          </a:stretch>
        </p:blipFill>
        <p:spPr>
          <a:xfrm>
            <a:off x="7448576" y="2228409"/>
            <a:ext cx="3800475" cy="4029075"/>
          </a:xfrm>
          <a:prstGeom prst="rect">
            <a:avLst/>
          </a:prstGeom>
        </p:spPr>
      </p:pic>
      <p:sp>
        <p:nvSpPr>
          <p:cNvPr id="9" name="Rectangle 8">
            <a:extLst>
              <a:ext uri="{FF2B5EF4-FFF2-40B4-BE49-F238E27FC236}">
                <a16:creationId xmlns:a16="http://schemas.microsoft.com/office/drawing/2014/main" id="{43149577-5F45-4315-A7D6-38C8CEC00DF0}"/>
              </a:ext>
            </a:extLst>
          </p:cNvPr>
          <p:cNvSpPr/>
          <p:nvPr/>
        </p:nvSpPr>
        <p:spPr>
          <a:xfrm>
            <a:off x="985311" y="4631966"/>
            <a:ext cx="6123792" cy="369332"/>
          </a:xfrm>
          <a:prstGeom prst="rect">
            <a:avLst/>
          </a:prstGeom>
        </p:spPr>
        <p:txBody>
          <a:bodyPr wrap="none">
            <a:spAutoFit/>
          </a:bodyPr>
          <a:lstStyle/>
          <a:p>
            <a:r>
              <a:rPr lang="en-US" dirty="0"/>
              <a:t>Click on the object to check the details of the object</a:t>
            </a:r>
          </a:p>
        </p:txBody>
      </p:sp>
      <p:sp>
        <p:nvSpPr>
          <p:cNvPr id="10" name="Rectangle 9">
            <a:extLst>
              <a:ext uri="{FF2B5EF4-FFF2-40B4-BE49-F238E27FC236}">
                <a16:creationId xmlns:a16="http://schemas.microsoft.com/office/drawing/2014/main" id="{DDC6411C-B04D-4DCC-A82B-8AFFEE21D2AC}"/>
              </a:ext>
            </a:extLst>
          </p:cNvPr>
          <p:cNvSpPr/>
          <p:nvPr/>
        </p:nvSpPr>
        <p:spPr>
          <a:xfrm>
            <a:off x="349404" y="6016303"/>
            <a:ext cx="6285571" cy="640975"/>
          </a:xfrm>
          <a:prstGeom prst="rect">
            <a:avLst/>
          </a:prstGeom>
        </p:spPr>
        <p:txBody>
          <a:bodyPr wrap="square">
            <a:spAutoFit/>
          </a:bodyPr>
          <a:lstStyle/>
          <a:p>
            <a:r>
              <a:rPr lang="en-US" dirty="0"/>
              <a:t>Note :- In order to make an object public select the object click on more and then select make public</a:t>
            </a:r>
          </a:p>
        </p:txBody>
      </p:sp>
    </p:spTree>
    <p:extLst>
      <p:ext uri="{BB962C8B-B14F-4D97-AF65-F5344CB8AC3E}">
        <p14:creationId xmlns:p14="http://schemas.microsoft.com/office/powerpoint/2010/main" val="1337902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297695" y="1265427"/>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729241"/>
            <a:ext cx="6096000" cy="369332"/>
          </a:xfrm>
          <a:prstGeom prst="rect">
            <a:avLst/>
          </a:prstGeom>
        </p:spPr>
        <p:txBody>
          <a:bodyPr>
            <a:spAutoFit/>
          </a:bodyPr>
          <a:lstStyle/>
          <a:p>
            <a:r>
              <a:rPr lang="en-US" dirty="0"/>
              <a:t>Permissions of a object</a:t>
            </a:r>
          </a:p>
        </p:txBody>
      </p:sp>
      <p:pic>
        <p:nvPicPr>
          <p:cNvPr id="4" name="Picture 3">
            <a:extLst>
              <a:ext uri="{FF2B5EF4-FFF2-40B4-BE49-F238E27FC236}">
                <a16:creationId xmlns:a16="http://schemas.microsoft.com/office/drawing/2014/main" id="{359320F8-D0FD-46F9-B579-1E8F906DEF69}"/>
              </a:ext>
            </a:extLst>
          </p:cNvPr>
          <p:cNvPicPr>
            <a:picLocks noChangeAspect="1"/>
          </p:cNvPicPr>
          <p:nvPr/>
        </p:nvPicPr>
        <p:blipFill>
          <a:blip r:embed="rId2"/>
          <a:stretch>
            <a:fillRect/>
          </a:stretch>
        </p:blipFill>
        <p:spPr>
          <a:xfrm>
            <a:off x="646771" y="2740266"/>
            <a:ext cx="11382375" cy="3981450"/>
          </a:xfrm>
          <a:prstGeom prst="rect">
            <a:avLst/>
          </a:prstGeom>
        </p:spPr>
      </p:pic>
      <p:sp>
        <p:nvSpPr>
          <p:cNvPr id="7" name="Rectangle 6">
            <a:extLst>
              <a:ext uri="{FF2B5EF4-FFF2-40B4-BE49-F238E27FC236}">
                <a16:creationId xmlns:a16="http://schemas.microsoft.com/office/drawing/2014/main" id="{D193132D-6938-4BA3-B982-B0E2FF058C1D}"/>
              </a:ext>
            </a:extLst>
          </p:cNvPr>
          <p:cNvSpPr/>
          <p:nvPr/>
        </p:nvSpPr>
        <p:spPr>
          <a:xfrm>
            <a:off x="1821365" y="2006800"/>
            <a:ext cx="10099289" cy="646331"/>
          </a:xfrm>
          <a:prstGeom prst="rect">
            <a:avLst/>
          </a:prstGeom>
        </p:spPr>
        <p:txBody>
          <a:bodyPr wrap="square">
            <a:spAutoFit/>
          </a:bodyPr>
          <a:lstStyle/>
          <a:p>
            <a:r>
              <a:rPr lang="en-US" dirty="0"/>
              <a:t>You can also check about the permissions of the object by clicking on permissions from overview</a:t>
            </a:r>
          </a:p>
        </p:txBody>
      </p:sp>
    </p:spTree>
    <p:extLst>
      <p:ext uri="{BB962C8B-B14F-4D97-AF65-F5344CB8AC3E}">
        <p14:creationId xmlns:p14="http://schemas.microsoft.com/office/powerpoint/2010/main" val="2623140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Properties of an object</a:t>
            </a:r>
          </a:p>
        </p:txBody>
      </p:sp>
      <p:pic>
        <p:nvPicPr>
          <p:cNvPr id="5" name="Picture 4">
            <a:extLst>
              <a:ext uri="{FF2B5EF4-FFF2-40B4-BE49-F238E27FC236}">
                <a16:creationId xmlns:a16="http://schemas.microsoft.com/office/drawing/2014/main" id="{36DE981F-BC7B-463F-814C-EE0D1E99845D}"/>
              </a:ext>
            </a:extLst>
          </p:cNvPr>
          <p:cNvPicPr>
            <a:picLocks noChangeAspect="1"/>
          </p:cNvPicPr>
          <p:nvPr/>
        </p:nvPicPr>
        <p:blipFill>
          <a:blip r:embed="rId2"/>
          <a:stretch>
            <a:fillRect/>
          </a:stretch>
        </p:blipFill>
        <p:spPr>
          <a:xfrm>
            <a:off x="743647" y="2443627"/>
            <a:ext cx="11106150" cy="3152775"/>
          </a:xfrm>
          <a:prstGeom prst="rect">
            <a:avLst/>
          </a:prstGeom>
        </p:spPr>
      </p:pic>
    </p:spTree>
    <p:extLst>
      <p:ext uri="{BB962C8B-B14F-4D97-AF65-F5344CB8AC3E}">
        <p14:creationId xmlns:p14="http://schemas.microsoft.com/office/powerpoint/2010/main" val="1077427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6" y="1812945"/>
            <a:ext cx="6096000" cy="369332"/>
          </a:xfrm>
          <a:prstGeom prst="rect">
            <a:avLst/>
          </a:prstGeom>
        </p:spPr>
        <p:txBody>
          <a:bodyPr>
            <a:spAutoFit/>
          </a:bodyPr>
          <a:lstStyle/>
          <a:p>
            <a:r>
              <a:rPr lang="en-US" dirty="0"/>
              <a:t>Properties of the bucket</a:t>
            </a:r>
          </a:p>
        </p:txBody>
      </p:sp>
      <p:pic>
        <p:nvPicPr>
          <p:cNvPr id="10" name="Picture 9">
            <a:extLst>
              <a:ext uri="{FF2B5EF4-FFF2-40B4-BE49-F238E27FC236}">
                <a16:creationId xmlns:a16="http://schemas.microsoft.com/office/drawing/2014/main" id="{15509CE9-E9CE-4230-9F6A-72D860FFFA2A}"/>
              </a:ext>
            </a:extLst>
          </p:cNvPr>
          <p:cNvPicPr>
            <a:picLocks noChangeAspect="1"/>
          </p:cNvPicPr>
          <p:nvPr/>
        </p:nvPicPr>
        <p:blipFill>
          <a:blip r:embed="rId2"/>
          <a:stretch>
            <a:fillRect/>
          </a:stretch>
        </p:blipFill>
        <p:spPr>
          <a:xfrm>
            <a:off x="727268" y="2386360"/>
            <a:ext cx="10848975" cy="3646449"/>
          </a:xfrm>
          <a:prstGeom prst="rect">
            <a:avLst/>
          </a:prstGeom>
        </p:spPr>
      </p:pic>
      <p:sp>
        <p:nvSpPr>
          <p:cNvPr id="11" name="Rectangle 10">
            <a:extLst>
              <a:ext uri="{FF2B5EF4-FFF2-40B4-BE49-F238E27FC236}">
                <a16:creationId xmlns:a16="http://schemas.microsoft.com/office/drawing/2014/main" id="{1CC5840D-88E1-423D-ACEF-7A86C969B14D}"/>
              </a:ext>
            </a:extLst>
          </p:cNvPr>
          <p:cNvSpPr/>
          <p:nvPr/>
        </p:nvSpPr>
        <p:spPr>
          <a:xfrm>
            <a:off x="449766" y="6076072"/>
            <a:ext cx="8002858" cy="369332"/>
          </a:xfrm>
          <a:prstGeom prst="rect">
            <a:avLst/>
          </a:prstGeom>
        </p:spPr>
        <p:txBody>
          <a:bodyPr wrap="square">
            <a:spAutoFit/>
          </a:bodyPr>
          <a:lstStyle/>
          <a:p>
            <a:r>
              <a:rPr lang="en-US" dirty="0"/>
              <a:t>Note :- By default everything is disabled at the bucket level</a:t>
            </a:r>
          </a:p>
        </p:txBody>
      </p:sp>
      <p:sp>
        <p:nvSpPr>
          <p:cNvPr id="13" name="Rectangle 12">
            <a:extLst>
              <a:ext uri="{FF2B5EF4-FFF2-40B4-BE49-F238E27FC236}">
                <a16:creationId xmlns:a16="http://schemas.microsoft.com/office/drawing/2014/main" id="{0317ACE6-91F3-4DB1-A566-5EB1CF443FF5}"/>
              </a:ext>
            </a:extLst>
          </p:cNvPr>
          <p:cNvSpPr/>
          <p:nvPr/>
        </p:nvSpPr>
        <p:spPr>
          <a:xfrm>
            <a:off x="449766" y="6445404"/>
            <a:ext cx="5969904" cy="369332"/>
          </a:xfrm>
          <a:prstGeom prst="rect">
            <a:avLst/>
          </a:prstGeom>
        </p:spPr>
        <p:txBody>
          <a:bodyPr wrap="none">
            <a:spAutoFit/>
          </a:bodyPr>
          <a:lstStyle/>
          <a:p>
            <a:r>
              <a:rPr lang="en-US" dirty="0"/>
              <a:t>Note :- Transfer acceleration is done at bucket level</a:t>
            </a:r>
          </a:p>
        </p:txBody>
      </p:sp>
    </p:spTree>
    <p:extLst>
      <p:ext uri="{BB962C8B-B14F-4D97-AF65-F5344CB8AC3E}">
        <p14:creationId xmlns:p14="http://schemas.microsoft.com/office/powerpoint/2010/main" val="2352382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Creating a S3 bucket</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7567961" cy="369332"/>
          </a:xfrm>
          <a:prstGeom prst="rect">
            <a:avLst/>
          </a:prstGeom>
        </p:spPr>
        <p:txBody>
          <a:bodyPr wrap="square">
            <a:spAutoFit/>
          </a:bodyPr>
          <a:lstStyle/>
          <a:p>
            <a:r>
              <a:rPr lang="en-US" dirty="0"/>
              <a:t>There are two ways to control access controls to your bucket</a:t>
            </a:r>
          </a:p>
        </p:txBody>
      </p:sp>
      <p:sp>
        <p:nvSpPr>
          <p:cNvPr id="5" name="Rectangle 4">
            <a:extLst>
              <a:ext uri="{FF2B5EF4-FFF2-40B4-BE49-F238E27FC236}">
                <a16:creationId xmlns:a16="http://schemas.microsoft.com/office/drawing/2014/main" id="{E70634EC-679C-4E48-BAEA-8EC85516F3D6}"/>
              </a:ext>
            </a:extLst>
          </p:cNvPr>
          <p:cNvSpPr/>
          <p:nvPr/>
        </p:nvSpPr>
        <p:spPr>
          <a:xfrm>
            <a:off x="2319062" y="2172668"/>
            <a:ext cx="6096000" cy="369332"/>
          </a:xfrm>
          <a:prstGeom prst="rect">
            <a:avLst/>
          </a:prstGeom>
        </p:spPr>
        <p:txBody>
          <a:bodyPr>
            <a:spAutoFit/>
          </a:bodyPr>
          <a:lstStyle/>
          <a:p>
            <a:r>
              <a:rPr lang="en-US" dirty="0"/>
              <a:t>Access control list &amp; Bucket policy</a:t>
            </a:r>
          </a:p>
        </p:txBody>
      </p:sp>
      <p:sp>
        <p:nvSpPr>
          <p:cNvPr id="7" name="Rectangle 6">
            <a:extLst>
              <a:ext uri="{FF2B5EF4-FFF2-40B4-BE49-F238E27FC236}">
                <a16:creationId xmlns:a16="http://schemas.microsoft.com/office/drawing/2014/main" id="{78D7A60E-EC92-4538-9643-69721314EB0D}"/>
              </a:ext>
            </a:extLst>
          </p:cNvPr>
          <p:cNvSpPr/>
          <p:nvPr/>
        </p:nvSpPr>
        <p:spPr>
          <a:xfrm>
            <a:off x="2646555" y="2542000"/>
            <a:ext cx="7133335" cy="369332"/>
          </a:xfrm>
          <a:prstGeom prst="rect">
            <a:avLst/>
          </a:prstGeom>
        </p:spPr>
        <p:txBody>
          <a:bodyPr wrap="square">
            <a:spAutoFit/>
          </a:bodyPr>
          <a:lstStyle/>
          <a:p>
            <a:r>
              <a:rPr lang="en-US" dirty="0"/>
              <a:t>You can create custom policy via the policy generator</a:t>
            </a:r>
          </a:p>
        </p:txBody>
      </p:sp>
      <p:pic>
        <p:nvPicPr>
          <p:cNvPr id="9" name="Picture 8">
            <a:extLst>
              <a:ext uri="{FF2B5EF4-FFF2-40B4-BE49-F238E27FC236}">
                <a16:creationId xmlns:a16="http://schemas.microsoft.com/office/drawing/2014/main" id="{EF2592B2-4E0E-4697-834A-AA4B3D75E9DD}"/>
              </a:ext>
            </a:extLst>
          </p:cNvPr>
          <p:cNvPicPr>
            <a:picLocks noChangeAspect="1"/>
          </p:cNvPicPr>
          <p:nvPr/>
        </p:nvPicPr>
        <p:blipFill>
          <a:blip r:embed="rId2"/>
          <a:stretch>
            <a:fillRect/>
          </a:stretch>
        </p:blipFill>
        <p:spPr>
          <a:xfrm>
            <a:off x="2274634" y="3271055"/>
            <a:ext cx="7877175" cy="2956350"/>
          </a:xfrm>
          <a:prstGeom prst="rect">
            <a:avLst/>
          </a:prstGeom>
        </p:spPr>
      </p:pic>
    </p:spTree>
    <p:extLst>
      <p:ext uri="{BB962C8B-B14F-4D97-AF65-F5344CB8AC3E}">
        <p14:creationId xmlns:p14="http://schemas.microsoft.com/office/powerpoint/2010/main" val="1401015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Encryption</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7567961" cy="369332"/>
          </a:xfrm>
          <a:prstGeom prst="rect">
            <a:avLst/>
          </a:prstGeom>
        </p:spPr>
        <p:txBody>
          <a:bodyPr wrap="square">
            <a:spAutoFit/>
          </a:bodyPr>
          <a:lstStyle/>
          <a:p>
            <a:r>
              <a:rPr lang="en-US" dirty="0"/>
              <a:t>In transit(to and from your bucket using TLS/SSL) and data at rest</a:t>
            </a:r>
          </a:p>
        </p:txBody>
      </p:sp>
      <p:sp>
        <p:nvSpPr>
          <p:cNvPr id="5" name="Rectangle 4">
            <a:extLst>
              <a:ext uri="{FF2B5EF4-FFF2-40B4-BE49-F238E27FC236}">
                <a16:creationId xmlns:a16="http://schemas.microsoft.com/office/drawing/2014/main" id="{E70634EC-679C-4E48-BAEA-8EC85516F3D6}"/>
              </a:ext>
            </a:extLst>
          </p:cNvPr>
          <p:cNvSpPr/>
          <p:nvPr/>
        </p:nvSpPr>
        <p:spPr>
          <a:xfrm>
            <a:off x="2319062" y="2172668"/>
            <a:ext cx="6096000" cy="369332"/>
          </a:xfrm>
          <a:prstGeom prst="rect">
            <a:avLst/>
          </a:prstGeom>
        </p:spPr>
        <p:txBody>
          <a:bodyPr>
            <a:spAutoFit/>
          </a:bodyPr>
          <a:lstStyle/>
          <a:p>
            <a:r>
              <a:rPr lang="en-US" dirty="0"/>
              <a:t>Server side encryption</a:t>
            </a:r>
          </a:p>
        </p:txBody>
      </p:sp>
      <p:sp>
        <p:nvSpPr>
          <p:cNvPr id="7" name="Rectangle 6">
            <a:extLst>
              <a:ext uri="{FF2B5EF4-FFF2-40B4-BE49-F238E27FC236}">
                <a16:creationId xmlns:a16="http://schemas.microsoft.com/office/drawing/2014/main" id="{78D7A60E-EC92-4538-9643-69721314EB0D}"/>
              </a:ext>
            </a:extLst>
          </p:cNvPr>
          <p:cNvSpPr/>
          <p:nvPr/>
        </p:nvSpPr>
        <p:spPr>
          <a:xfrm>
            <a:off x="2646555" y="2542000"/>
            <a:ext cx="9262947" cy="646331"/>
          </a:xfrm>
          <a:prstGeom prst="rect">
            <a:avLst/>
          </a:prstGeom>
        </p:spPr>
        <p:txBody>
          <a:bodyPr wrap="square">
            <a:spAutoFit/>
          </a:bodyPr>
          <a:lstStyle/>
          <a:p>
            <a:r>
              <a:rPr lang="en-US" dirty="0"/>
              <a:t>S3 managed keys :- each object is encrypted by a unique key and then the keys are encrypted by using a master key and master key is rotated using AES-256</a:t>
            </a:r>
          </a:p>
        </p:txBody>
      </p:sp>
      <p:sp>
        <p:nvSpPr>
          <p:cNvPr id="3" name="Rectangle 2">
            <a:extLst>
              <a:ext uri="{FF2B5EF4-FFF2-40B4-BE49-F238E27FC236}">
                <a16:creationId xmlns:a16="http://schemas.microsoft.com/office/drawing/2014/main" id="{BFADD486-6738-4933-A413-F77776021855}"/>
              </a:ext>
            </a:extLst>
          </p:cNvPr>
          <p:cNvSpPr/>
          <p:nvPr/>
        </p:nvSpPr>
        <p:spPr>
          <a:xfrm>
            <a:off x="2646555" y="3188331"/>
            <a:ext cx="9262947" cy="923330"/>
          </a:xfrm>
          <a:prstGeom prst="rect">
            <a:avLst/>
          </a:prstGeom>
        </p:spPr>
        <p:txBody>
          <a:bodyPr wrap="square">
            <a:spAutoFit/>
          </a:bodyPr>
          <a:lstStyle/>
          <a:p>
            <a:r>
              <a:rPr lang="en-US" dirty="0"/>
              <a:t>KMS :- Key management service extra cost as SSE-S3 advantage several permissions for the master key provides the audit trail as to when the key is being used</a:t>
            </a:r>
          </a:p>
        </p:txBody>
      </p:sp>
      <p:sp>
        <p:nvSpPr>
          <p:cNvPr id="4" name="Rectangle 3">
            <a:extLst>
              <a:ext uri="{FF2B5EF4-FFF2-40B4-BE49-F238E27FC236}">
                <a16:creationId xmlns:a16="http://schemas.microsoft.com/office/drawing/2014/main" id="{25478D02-1F0C-4E65-A383-2008FB012CD5}"/>
              </a:ext>
            </a:extLst>
          </p:cNvPr>
          <p:cNvSpPr/>
          <p:nvPr/>
        </p:nvSpPr>
        <p:spPr>
          <a:xfrm>
            <a:off x="2646554" y="3994527"/>
            <a:ext cx="8605025" cy="369332"/>
          </a:xfrm>
          <a:prstGeom prst="rect">
            <a:avLst/>
          </a:prstGeom>
        </p:spPr>
        <p:txBody>
          <a:bodyPr wrap="square">
            <a:spAutoFit/>
          </a:bodyPr>
          <a:lstStyle/>
          <a:p>
            <a:r>
              <a:rPr lang="en-US" dirty="0"/>
              <a:t>Customer provided keys :- management of keys done by customer</a:t>
            </a:r>
          </a:p>
        </p:txBody>
      </p:sp>
      <p:sp>
        <p:nvSpPr>
          <p:cNvPr id="8" name="Rectangle 7">
            <a:extLst>
              <a:ext uri="{FF2B5EF4-FFF2-40B4-BE49-F238E27FC236}">
                <a16:creationId xmlns:a16="http://schemas.microsoft.com/office/drawing/2014/main" id="{76A54F39-4D3C-4509-BC84-0135BA210439}"/>
              </a:ext>
            </a:extLst>
          </p:cNvPr>
          <p:cNvSpPr/>
          <p:nvPr/>
        </p:nvSpPr>
        <p:spPr>
          <a:xfrm>
            <a:off x="2646553" y="4060517"/>
            <a:ext cx="7567964" cy="646331"/>
          </a:xfrm>
          <a:prstGeom prst="rect">
            <a:avLst/>
          </a:prstGeom>
        </p:spPr>
        <p:txBody>
          <a:bodyPr wrap="square">
            <a:spAutoFit/>
          </a:bodyPr>
          <a:lstStyle/>
          <a:p>
            <a:endParaRPr lang="en-US" dirty="0"/>
          </a:p>
          <a:p>
            <a:r>
              <a:rPr lang="en-US" dirty="0"/>
              <a:t>Client side encryption :- encrypt data at your end</a:t>
            </a:r>
          </a:p>
        </p:txBody>
      </p:sp>
      <p:pic>
        <p:nvPicPr>
          <p:cNvPr id="14" name="Picture 13">
            <a:extLst>
              <a:ext uri="{FF2B5EF4-FFF2-40B4-BE49-F238E27FC236}">
                <a16:creationId xmlns:a16="http://schemas.microsoft.com/office/drawing/2014/main" id="{D8A49FB4-ECAC-4F8E-B3A7-B7577649C5A0}"/>
              </a:ext>
            </a:extLst>
          </p:cNvPr>
          <p:cNvPicPr>
            <a:picLocks noChangeAspect="1"/>
          </p:cNvPicPr>
          <p:nvPr/>
        </p:nvPicPr>
        <p:blipFill>
          <a:blip r:embed="rId2"/>
          <a:stretch>
            <a:fillRect/>
          </a:stretch>
        </p:blipFill>
        <p:spPr>
          <a:xfrm>
            <a:off x="2646553" y="4706848"/>
            <a:ext cx="9017778" cy="1967843"/>
          </a:xfrm>
          <a:prstGeom prst="rect">
            <a:avLst/>
          </a:prstGeom>
        </p:spPr>
      </p:pic>
    </p:spTree>
    <p:extLst>
      <p:ext uri="{BB962C8B-B14F-4D97-AF65-F5344CB8AC3E}">
        <p14:creationId xmlns:p14="http://schemas.microsoft.com/office/powerpoint/2010/main" val="286571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Versioning</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369332"/>
          </a:xfrm>
          <a:prstGeom prst="rect">
            <a:avLst/>
          </a:prstGeom>
        </p:spPr>
        <p:txBody>
          <a:bodyPr wrap="square">
            <a:spAutoFit/>
          </a:bodyPr>
          <a:lstStyle/>
          <a:p>
            <a:r>
              <a:rPr lang="en-US" dirty="0"/>
              <a:t>Once versioning is enabled you cannot disable that you can only suspend that</a:t>
            </a:r>
          </a:p>
        </p:txBody>
      </p:sp>
      <p:sp>
        <p:nvSpPr>
          <p:cNvPr id="5" name="Rectangle 4">
            <a:extLst>
              <a:ext uri="{FF2B5EF4-FFF2-40B4-BE49-F238E27FC236}">
                <a16:creationId xmlns:a16="http://schemas.microsoft.com/office/drawing/2014/main" id="{E70634EC-679C-4E48-BAEA-8EC85516F3D6}"/>
              </a:ext>
            </a:extLst>
          </p:cNvPr>
          <p:cNvSpPr/>
          <p:nvPr/>
        </p:nvSpPr>
        <p:spPr>
          <a:xfrm>
            <a:off x="1886414" y="2182277"/>
            <a:ext cx="9476679" cy="646331"/>
          </a:xfrm>
          <a:prstGeom prst="rect">
            <a:avLst/>
          </a:prstGeom>
        </p:spPr>
        <p:txBody>
          <a:bodyPr wrap="square">
            <a:spAutoFit/>
          </a:bodyPr>
          <a:lstStyle/>
          <a:p>
            <a:r>
              <a:rPr lang="en-US" dirty="0"/>
              <a:t>Versioning creates a copy of the file with every change in the file and the storage space adds up to all the spaces</a:t>
            </a:r>
          </a:p>
        </p:txBody>
      </p:sp>
      <p:sp>
        <p:nvSpPr>
          <p:cNvPr id="3" name="Rectangle 2">
            <a:extLst>
              <a:ext uri="{FF2B5EF4-FFF2-40B4-BE49-F238E27FC236}">
                <a16:creationId xmlns:a16="http://schemas.microsoft.com/office/drawing/2014/main" id="{BFADD486-6738-4933-A413-F77776021855}"/>
              </a:ext>
            </a:extLst>
          </p:cNvPr>
          <p:cNvSpPr/>
          <p:nvPr/>
        </p:nvSpPr>
        <p:spPr>
          <a:xfrm>
            <a:off x="1886414" y="2814022"/>
            <a:ext cx="10305586" cy="646331"/>
          </a:xfrm>
          <a:prstGeom prst="rect">
            <a:avLst/>
          </a:prstGeom>
        </p:spPr>
        <p:txBody>
          <a:bodyPr wrap="square">
            <a:spAutoFit/>
          </a:bodyPr>
          <a:lstStyle/>
          <a:p>
            <a:r>
              <a:rPr lang="en-US" dirty="0"/>
              <a:t>When versioning is enabled all versions add up to the space and when you delete the object a delete marker is placed at the object and all versions of the objects are still there.</a:t>
            </a:r>
          </a:p>
        </p:txBody>
      </p:sp>
      <p:sp>
        <p:nvSpPr>
          <p:cNvPr id="9" name="Rectangle 8">
            <a:extLst>
              <a:ext uri="{FF2B5EF4-FFF2-40B4-BE49-F238E27FC236}">
                <a16:creationId xmlns:a16="http://schemas.microsoft.com/office/drawing/2014/main" id="{35BF5393-59F0-4CA9-8513-0824C733CFBF}"/>
              </a:ext>
            </a:extLst>
          </p:cNvPr>
          <p:cNvSpPr/>
          <p:nvPr/>
        </p:nvSpPr>
        <p:spPr>
          <a:xfrm>
            <a:off x="1886413" y="3437270"/>
            <a:ext cx="8751850" cy="369332"/>
          </a:xfrm>
          <a:prstGeom prst="rect">
            <a:avLst/>
          </a:prstGeom>
        </p:spPr>
        <p:txBody>
          <a:bodyPr wrap="square">
            <a:spAutoFit/>
          </a:bodyPr>
          <a:lstStyle/>
          <a:p>
            <a:r>
              <a:rPr lang="en-US" dirty="0"/>
              <a:t>You can click on the previous versions in order to see the properties</a:t>
            </a:r>
          </a:p>
        </p:txBody>
      </p:sp>
      <p:pic>
        <p:nvPicPr>
          <p:cNvPr id="11" name="Picture 10">
            <a:extLst>
              <a:ext uri="{FF2B5EF4-FFF2-40B4-BE49-F238E27FC236}">
                <a16:creationId xmlns:a16="http://schemas.microsoft.com/office/drawing/2014/main" id="{4702D7C1-C8E0-42A4-AF9F-A8F7DFBF6303}"/>
              </a:ext>
            </a:extLst>
          </p:cNvPr>
          <p:cNvPicPr>
            <a:picLocks noChangeAspect="1"/>
          </p:cNvPicPr>
          <p:nvPr/>
        </p:nvPicPr>
        <p:blipFill>
          <a:blip r:embed="rId2"/>
          <a:stretch>
            <a:fillRect/>
          </a:stretch>
        </p:blipFill>
        <p:spPr>
          <a:xfrm>
            <a:off x="1973766" y="3902308"/>
            <a:ext cx="9155151" cy="2703106"/>
          </a:xfrm>
          <a:prstGeom prst="rect">
            <a:avLst/>
          </a:prstGeom>
        </p:spPr>
      </p:pic>
    </p:spTree>
    <p:extLst>
      <p:ext uri="{BB962C8B-B14F-4D97-AF65-F5344CB8AC3E}">
        <p14:creationId xmlns:p14="http://schemas.microsoft.com/office/powerpoint/2010/main" val="132546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Versioning</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369332"/>
          </a:xfrm>
          <a:prstGeom prst="rect">
            <a:avLst/>
          </a:prstGeom>
        </p:spPr>
        <p:txBody>
          <a:bodyPr wrap="square">
            <a:spAutoFit/>
          </a:bodyPr>
          <a:lstStyle/>
          <a:p>
            <a:r>
              <a:rPr lang="en-US" dirty="0"/>
              <a:t>there are two ways to restore the file</a:t>
            </a:r>
          </a:p>
        </p:txBody>
      </p:sp>
      <p:sp>
        <p:nvSpPr>
          <p:cNvPr id="5" name="Rectangle 4">
            <a:extLst>
              <a:ext uri="{FF2B5EF4-FFF2-40B4-BE49-F238E27FC236}">
                <a16:creationId xmlns:a16="http://schemas.microsoft.com/office/drawing/2014/main" id="{E70634EC-679C-4E48-BAEA-8EC85516F3D6}"/>
              </a:ext>
            </a:extLst>
          </p:cNvPr>
          <p:cNvSpPr/>
          <p:nvPr/>
        </p:nvSpPr>
        <p:spPr>
          <a:xfrm>
            <a:off x="1886414" y="2182277"/>
            <a:ext cx="9476679" cy="646331"/>
          </a:xfrm>
          <a:prstGeom prst="rect">
            <a:avLst/>
          </a:prstGeom>
        </p:spPr>
        <p:txBody>
          <a:bodyPr wrap="square">
            <a:spAutoFit/>
          </a:bodyPr>
          <a:lstStyle/>
          <a:p>
            <a:r>
              <a:rPr lang="en-US" dirty="0"/>
              <a:t>Download the version that you want to restore and upload it back again to the bucket</a:t>
            </a:r>
          </a:p>
        </p:txBody>
      </p:sp>
      <p:sp>
        <p:nvSpPr>
          <p:cNvPr id="3" name="Rectangle 2">
            <a:extLst>
              <a:ext uri="{FF2B5EF4-FFF2-40B4-BE49-F238E27FC236}">
                <a16:creationId xmlns:a16="http://schemas.microsoft.com/office/drawing/2014/main" id="{BFADD486-6738-4933-A413-F77776021855}"/>
              </a:ext>
            </a:extLst>
          </p:cNvPr>
          <p:cNvSpPr/>
          <p:nvPr/>
        </p:nvSpPr>
        <p:spPr>
          <a:xfrm>
            <a:off x="1886414" y="2814022"/>
            <a:ext cx="10305586" cy="646331"/>
          </a:xfrm>
          <a:prstGeom prst="rect">
            <a:avLst/>
          </a:prstGeom>
        </p:spPr>
        <p:txBody>
          <a:bodyPr wrap="square">
            <a:spAutoFit/>
          </a:bodyPr>
          <a:lstStyle/>
          <a:p>
            <a:r>
              <a:rPr lang="en-US" dirty="0"/>
              <a:t>the other way to restore is to delete the latest version and that would be rolling back to one step behind.</a:t>
            </a:r>
          </a:p>
        </p:txBody>
      </p:sp>
      <p:sp>
        <p:nvSpPr>
          <p:cNvPr id="9" name="Rectangle 8">
            <a:extLst>
              <a:ext uri="{FF2B5EF4-FFF2-40B4-BE49-F238E27FC236}">
                <a16:creationId xmlns:a16="http://schemas.microsoft.com/office/drawing/2014/main" id="{35BF5393-59F0-4CA9-8513-0824C733CFBF}"/>
              </a:ext>
            </a:extLst>
          </p:cNvPr>
          <p:cNvSpPr/>
          <p:nvPr/>
        </p:nvSpPr>
        <p:spPr>
          <a:xfrm>
            <a:off x="1886413" y="3437270"/>
            <a:ext cx="8751850" cy="646331"/>
          </a:xfrm>
          <a:prstGeom prst="rect">
            <a:avLst/>
          </a:prstGeom>
        </p:spPr>
        <p:txBody>
          <a:bodyPr wrap="square">
            <a:spAutoFit/>
          </a:bodyPr>
          <a:lstStyle/>
          <a:p>
            <a:r>
              <a:rPr lang="en-US" dirty="0"/>
              <a:t>If an object is deleted it does not delete the object.it just </a:t>
            </a:r>
            <a:r>
              <a:rPr lang="en-US" dirty="0" err="1"/>
              <a:t>pust</a:t>
            </a:r>
            <a:r>
              <a:rPr lang="en-US" dirty="0"/>
              <a:t> a delete marker</a:t>
            </a:r>
          </a:p>
        </p:txBody>
      </p:sp>
      <p:sp>
        <p:nvSpPr>
          <p:cNvPr id="8" name="Rectangle 7">
            <a:extLst>
              <a:ext uri="{FF2B5EF4-FFF2-40B4-BE49-F238E27FC236}">
                <a16:creationId xmlns:a16="http://schemas.microsoft.com/office/drawing/2014/main" id="{7D798706-D484-4476-9735-F7EEA2482486}"/>
              </a:ext>
            </a:extLst>
          </p:cNvPr>
          <p:cNvSpPr/>
          <p:nvPr/>
        </p:nvSpPr>
        <p:spPr>
          <a:xfrm>
            <a:off x="0" y="6377827"/>
            <a:ext cx="4766048" cy="369332"/>
          </a:xfrm>
          <a:prstGeom prst="rect">
            <a:avLst/>
          </a:prstGeom>
        </p:spPr>
        <p:txBody>
          <a:bodyPr wrap="none">
            <a:spAutoFit/>
          </a:bodyPr>
          <a:lstStyle/>
          <a:p>
            <a:r>
              <a:rPr lang="en-US" dirty="0"/>
              <a:t>Note :- Versioning is done at bucket level</a:t>
            </a:r>
          </a:p>
        </p:txBody>
      </p:sp>
      <p:sp>
        <p:nvSpPr>
          <p:cNvPr id="10" name="Rectangle 9">
            <a:extLst>
              <a:ext uri="{FF2B5EF4-FFF2-40B4-BE49-F238E27FC236}">
                <a16:creationId xmlns:a16="http://schemas.microsoft.com/office/drawing/2014/main" id="{39572F70-3C2E-4391-8ACF-D148E7F937B3}"/>
              </a:ext>
            </a:extLst>
          </p:cNvPr>
          <p:cNvSpPr/>
          <p:nvPr/>
        </p:nvSpPr>
        <p:spPr>
          <a:xfrm>
            <a:off x="1886412" y="3960580"/>
            <a:ext cx="9744310" cy="646331"/>
          </a:xfrm>
          <a:prstGeom prst="rect">
            <a:avLst/>
          </a:prstGeom>
        </p:spPr>
        <p:txBody>
          <a:bodyPr wrap="square">
            <a:spAutoFit/>
          </a:bodyPr>
          <a:lstStyle/>
          <a:p>
            <a:r>
              <a:rPr lang="en-US" dirty="0"/>
              <a:t>If you delete the delete marker that would restore the object to the last version when it was deleted</a:t>
            </a:r>
          </a:p>
        </p:txBody>
      </p:sp>
      <p:sp>
        <p:nvSpPr>
          <p:cNvPr id="13" name="Rectangle 12">
            <a:extLst>
              <a:ext uri="{FF2B5EF4-FFF2-40B4-BE49-F238E27FC236}">
                <a16:creationId xmlns:a16="http://schemas.microsoft.com/office/drawing/2014/main" id="{714AB083-C9A6-45FC-96E3-E4F2CA3E9AE3}"/>
              </a:ext>
            </a:extLst>
          </p:cNvPr>
          <p:cNvSpPr/>
          <p:nvPr/>
        </p:nvSpPr>
        <p:spPr>
          <a:xfrm>
            <a:off x="1886411" y="4599524"/>
            <a:ext cx="8867258" cy="369332"/>
          </a:xfrm>
          <a:prstGeom prst="rect">
            <a:avLst/>
          </a:prstGeom>
        </p:spPr>
        <p:txBody>
          <a:bodyPr wrap="square">
            <a:spAutoFit/>
          </a:bodyPr>
          <a:lstStyle/>
          <a:p>
            <a:r>
              <a:rPr lang="en-US" dirty="0"/>
              <a:t>When you click on show it shows all the version of the objects</a:t>
            </a:r>
          </a:p>
        </p:txBody>
      </p:sp>
      <p:sp>
        <p:nvSpPr>
          <p:cNvPr id="14" name="Rectangle 13">
            <a:extLst>
              <a:ext uri="{FF2B5EF4-FFF2-40B4-BE49-F238E27FC236}">
                <a16:creationId xmlns:a16="http://schemas.microsoft.com/office/drawing/2014/main" id="{ABBAC850-C701-468C-8FFE-77904ED11505}"/>
              </a:ext>
            </a:extLst>
          </p:cNvPr>
          <p:cNvSpPr/>
          <p:nvPr/>
        </p:nvSpPr>
        <p:spPr>
          <a:xfrm>
            <a:off x="1886410" y="4968856"/>
            <a:ext cx="8595735" cy="369332"/>
          </a:xfrm>
          <a:prstGeom prst="rect">
            <a:avLst/>
          </a:prstGeom>
        </p:spPr>
        <p:txBody>
          <a:bodyPr wrap="square">
            <a:spAutoFit/>
          </a:bodyPr>
          <a:lstStyle/>
          <a:p>
            <a:r>
              <a:rPr lang="en-US" dirty="0"/>
              <a:t>You can configure for MFA delete for additional layer of security</a:t>
            </a:r>
          </a:p>
        </p:txBody>
      </p:sp>
      <p:sp>
        <p:nvSpPr>
          <p:cNvPr id="15" name="Rectangle 14">
            <a:extLst>
              <a:ext uri="{FF2B5EF4-FFF2-40B4-BE49-F238E27FC236}">
                <a16:creationId xmlns:a16="http://schemas.microsoft.com/office/drawing/2014/main" id="{BD0299C0-37DE-4AF6-B46C-778A534691B4}"/>
              </a:ext>
            </a:extLst>
          </p:cNvPr>
          <p:cNvSpPr/>
          <p:nvPr/>
        </p:nvSpPr>
        <p:spPr>
          <a:xfrm>
            <a:off x="1886409" y="5330801"/>
            <a:ext cx="5194752" cy="369332"/>
          </a:xfrm>
          <a:prstGeom prst="rect">
            <a:avLst/>
          </a:prstGeom>
        </p:spPr>
        <p:txBody>
          <a:bodyPr wrap="square">
            <a:spAutoFit/>
          </a:bodyPr>
          <a:lstStyle/>
          <a:p>
            <a:r>
              <a:rPr lang="en-US" dirty="0"/>
              <a:t>It integrates with lifecycle rules</a:t>
            </a:r>
          </a:p>
        </p:txBody>
      </p:sp>
      <p:sp>
        <p:nvSpPr>
          <p:cNvPr id="16" name="Rectangle 15">
            <a:extLst>
              <a:ext uri="{FF2B5EF4-FFF2-40B4-BE49-F238E27FC236}">
                <a16:creationId xmlns:a16="http://schemas.microsoft.com/office/drawing/2014/main" id="{532586E1-D3CC-4003-A2EE-20A90F33F19B}"/>
              </a:ext>
            </a:extLst>
          </p:cNvPr>
          <p:cNvSpPr/>
          <p:nvPr/>
        </p:nvSpPr>
        <p:spPr>
          <a:xfrm>
            <a:off x="3926946" y="5677238"/>
            <a:ext cx="3161443" cy="369332"/>
          </a:xfrm>
          <a:prstGeom prst="rect">
            <a:avLst/>
          </a:prstGeom>
        </p:spPr>
        <p:txBody>
          <a:bodyPr wrap="none">
            <a:spAutoFit/>
          </a:bodyPr>
          <a:lstStyle/>
          <a:p>
            <a:r>
              <a:rPr lang="en-US" dirty="0">
                <a:hlinkClick r:id="rId2"/>
              </a:rPr>
              <a:t>Versioning documentation</a:t>
            </a:r>
            <a:endParaRPr lang="en-US" dirty="0"/>
          </a:p>
        </p:txBody>
      </p:sp>
    </p:spTree>
    <p:extLst>
      <p:ext uri="{BB962C8B-B14F-4D97-AF65-F5344CB8AC3E}">
        <p14:creationId xmlns:p14="http://schemas.microsoft.com/office/powerpoint/2010/main" val="4260635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Cross region replication</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369332"/>
          </a:xfrm>
          <a:prstGeom prst="rect">
            <a:avLst/>
          </a:prstGeom>
        </p:spPr>
        <p:txBody>
          <a:bodyPr wrap="square">
            <a:spAutoFit/>
          </a:bodyPr>
          <a:lstStyle/>
          <a:p>
            <a:r>
              <a:rPr lang="en-US" dirty="0"/>
              <a:t>Replicating objects from one bucket to other bucket in a different region</a:t>
            </a:r>
          </a:p>
        </p:txBody>
      </p:sp>
      <p:sp>
        <p:nvSpPr>
          <p:cNvPr id="5" name="Rectangle 4">
            <a:extLst>
              <a:ext uri="{FF2B5EF4-FFF2-40B4-BE49-F238E27FC236}">
                <a16:creationId xmlns:a16="http://schemas.microsoft.com/office/drawing/2014/main" id="{E70634EC-679C-4E48-BAEA-8EC85516F3D6}"/>
              </a:ext>
            </a:extLst>
          </p:cNvPr>
          <p:cNvSpPr/>
          <p:nvPr/>
        </p:nvSpPr>
        <p:spPr>
          <a:xfrm>
            <a:off x="1821365" y="2182277"/>
            <a:ext cx="9476679" cy="369332"/>
          </a:xfrm>
          <a:prstGeom prst="rect">
            <a:avLst/>
          </a:prstGeom>
        </p:spPr>
        <p:txBody>
          <a:bodyPr wrap="square">
            <a:spAutoFit/>
          </a:bodyPr>
          <a:lstStyle/>
          <a:p>
            <a:r>
              <a:rPr lang="en-US" dirty="0"/>
              <a:t>In order to CRR to work versioning should be enabled at both ends at the buckets</a:t>
            </a:r>
          </a:p>
        </p:txBody>
      </p:sp>
      <p:sp>
        <p:nvSpPr>
          <p:cNvPr id="3" name="Rectangle 2">
            <a:extLst>
              <a:ext uri="{FF2B5EF4-FFF2-40B4-BE49-F238E27FC236}">
                <a16:creationId xmlns:a16="http://schemas.microsoft.com/office/drawing/2014/main" id="{BFADD486-6738-4933-A413-F77776021855}"/>
              </a:ext>
            </a:extLst>
          </p:cNvPr>
          <p:cNvSpPr/>
          <p:nvPr/>
        </p:nvSpPr>
        <p:spPr>
          <a:xfrm>
            <a:off x="1821365" y="2551609"/>
            <a:ext cx="10305586" cy="369332"/>
          </a:xfrm>
          <a:prstGeom prst="rect">
            <a:avLst/>
          </a:prstGeom>
        </p:spPr>
        <p:txBody>
          <a:bodyPr wrap="square">
            <a:spAutoFit/>
          </a:bodyPr>
          <a:lstStyle/>
          <a:p>
            <a:r>
              <a:rPr lang="en-US" dirty="0"/>
              <a:t>An IAM role is needed for CRR</a:t>
            </a:r>
          </a:p>
        </p:txBody>
      </p:sp>
      <p:sp>
        <p:nvSpPr>
          <p:cNvPr id="9" name="Rectangle 8">
            <a:extLst>
              <a:ext uri="{FF2B5EF4-FFF2-40B4-BE49-F238E27FC236}">
                <a16:creationId xmlns:a16="http://schemas.microsoft.com/office/drawing/2014/main" id="{35BF5393-59F0-4CA9-8513-0824C733CFBF}"/>
              </a:ext>
            </a:extLst>
          </p:cNvPr>
          <p:cNvSpPr/>
          <p:nvPr/>
        </p:nvSpPr>
        <p:spPr>
          <a:xfrm>
            <a:off x="1818028" y="2867387"/>
            <a:ext cx="8751850" cy="646331"/>
          </a:xfrm>
          <a:prstGeom prst="rect">
            <a:avLst/>
          </a:prstGeom>
        </p:spPr>
        <p:txBody>
          <a:bodyPr wrap="square">
            <a:spAutoFit/>
          </a:bodyPr>
          <a:lstStyle/>
          <a:p>
            <a:r>
              <a:rPr lang="en-US" dirty="0"/>
              <a:t>New objects and any objects that are changed will be replicated, so any objects that are already there will not be replicated</a:t>
            </a:r>
          </a:p>
        </p:txBody>
      </p:sp>
      <p:sp>
        <p:nvSpPr>
          <p:cNvPr id="8" name="Rectangle 7">
            <a:extLst>
              <a:ext uri="{FF2B5EF4-FFF2-40B4-BE49-F238E27FC236}">
                <a16:creationId xmlns:a16="http://schemas.microsoft.com/office/drawing/2014/main" id="{7D798706-D484-4476-9735-F7EEA2482486}"/>
              </a:ext>
            </a:extLst>
          </p:cNvPr>
          <p:cNvSpPr/>
          <p:nvPr/>
        </p:nvSpPr>
        <p:spPr>
          <a:xfrm>
            <a:off x="1818028" y="5936560"/>
            <a:ext cx="5562741" cy="369332"/>
          </a:xfrm>
          <a:prstGeom prst="rect">
            <a:avLst/>
          </a:prstGeom>
        </p:spPr>
        <p:txBody>
          <a:bodyPr wrap="none">
            <a:spAutoFit/>
          </a:bodyPr>
          <a:lstStyle/>
          <a:p>
            <a:r>
              <a:rPr lang="en-US" dirty="0"/>
              <a:t>Permission are replicated for new objects in CRR</a:t>
            </a:r>
          </a:p>
        </p:txBody>
      </p:sp>
      <p:sp>
        <p:nvSpPr>
          <p:cNvPr id="10" name="Rectangle 9">
            <a:extLst>
              <a:ext uri="{FF2B5EF4-FFF2-40B4-BE49-F238E27FC236}">
                <a16:creationId xmlns:a16="http://schemas.microsoft.com/office/drawing/2014/main" id="{39572F70-3C2E-4391-8ACF-D148E7F937B3}"/>
              </a:ext>
            </a:extLst>
          </p:cNvPr>
          <p:cNvSpPr/>
          <p:nvPr/>
        </p:nvSpPr>
        <p:spPr>
          <a:xfrm>
            <a:off x="1818028" y="3479832"/>
            <a:ext cx="9744310" cy="369332"/>
          </a:xfrm>
          <a:prstGeom prst="rect">
            <a:avLst/>
          </a:prstGeom>
        </p:spPr>
        <p:txBody>
          <a:bodyPr wrap="square">
            <a:spAutoFit/>
          </a:bodyPr>
          <a:lstStyle/>
          <a:p>
            <a:r>
              <a:rPr lang="en-US" dirty="0"/>
              <a:t>In order to move all the files from one bucket to another we use AWS CLI</a:t>
            </a:r>
          </a:p>
        </p:txBody>
      </p:sp>
      <p:sp>
        <p:nvSpPr>
          <p:cNvPr id="13" name="Rectangle 12">
            <a:extLst>
              <a:ext uri="{FF2B5EF4-FFF2-40B4-BE49-F238E27FC236}">
                <a16:creationId xmlns:a16="http://schemas.microsoft.com/office/drawing/2014/main" id="{714AB083-C9A6-45FC-96E3-E4F2CA3E9AE3}"/>
              </a:ext>
            </a:extLst>
          </p:cNvPr>
          <p:cNvSpPr/>
          <p:nvPr/>
        </p:nvSpPr>
        <p:spPr>
          <a:xfrm>
            <a:off x="1818028" y="4091692"/>
            <a:ext cx="10373972" cy="923330"/>
          </a:xfrm>
          <a:prstGeom prst="rect">
            <a:avLst/>
          </a:prstGeom>
        </p:spPr>
        <p:txBody>
          <a:bodyPr wrap="square">
            <a:spAutoFit/>
          </a:bodyPr>
          <a:lstStyle/>
          <a:p>
            <a:r>
              <a:rPr lang="en-US" dirty="0"/>
              <a:t>In order to access S3 through CLI type AWS configure and provide access key id. Depending on the access key id for the user the necessary permission is granted on the </a:t>
            </a:r>
            <a:r>
              <a:rPr lang="en-US" dirty="0" err="1"/>
              <a:t>aws</a:t>
            </a:r>
            <a:r>
              <a:rPr lang="en-US" dirty="0"/>
              <a:t> services</a:t>
            </a:r>
          </a:p>
        </p:txBody>
      </p:sp>
      <p:sp>
        <p:nvSpPr>
          <p:cNvPr id="14" name="Rectangle 13">
            <a:extLst>
              <a:ext uri="{FF2B5EF4-FFF2-40B4-BE49-F238E27FC236}">
                <a16:creationId xmlns:a16="http://schemas.microsoft.com/office/drawing/2014/main" id="{ABBAC850-C701-468C-8FFE-77904ED11505}"/>
              </a:ext>
            </a:extLst>
          </p:cNvPr>
          <p:cNvSpPr/>
          <p:nvPr/>
        </p:nvSpPr>
        <p:spPr>
          <a:xfrm>
            <a:off x="1818028" y="4900148"/>
            <a:ext cx="9800068" cy="646331"/>
          </a:xfrm>
          <a:prstGeom prst="rect">
            <a:avLst/>
          </a:prstGeom>
        </p:spPr>
        <p:txBody>
          <a:bodyPr wrap="square">
            <a:spAutoFit/>
          </a:bodyPr>
          <a:lstStyle/>
          <a:p>
            <a:r>
              <a:rPr lang="en-US" dirty="0"/>
              <a:t>So in case you have a user who is not allowed to access S3 and you have provided the access key id of that user while configuring the </a:t>
            </a:r>
            <a:r>
              <a:rPr lang="en-US" dirty="0" err="1"/>
              <a:t>aws</a:t>
            </a:r>
            <a:r>
              <a:rPr lang="en-US" dirty="0"/>
              <a:t> cli that won't work</a:t>
            </a:r>
          </a:p>
        </p:txBody>
      </p:sp>
      <p:sp>
        <p:nvSpPr>
          <p:cNvPr id="16" name="Rectangle 15">
            <a:extLst>
              <a:ext uri="{FF2B5EF4-FFF2-40B4-BE49-F238E27FC236}">
                <a16:creationId xmlns:a16="http://schemas.microsoft.com/office/drawing/2014/main" id="{532586E1-D3CC-4003-A2EE-20A90F33F19B}"/>
              </a:ext>
            </a:extLst>
          </p:cNvPr>
          <p:cNvSpPr/>
          <p:nvPr/>
        </p:nvSpPr>
        <p:spPr>
          <a:xfrm>
            <a:off x="2878643" y="5567228"/>
            <a:ext cx="6983002" cy="369332"/>
          </a:xfrm>
          <a:prstGeom prst="rect">
            <a:avLst/>
          </a:prstGeom>
        </p:spPr>
        <p:txBody>
          <a:bodyPr wrap="none">
            <a:spAutoFit/>
          </a:bodyPr>
          <a:lstStyle/>
          <a:p>
            <a:r>
              <a:rPr lang="en-US" b="1" dirty="0" err="1"/>
              <a:t>aws</a:t>
            </a:r>
            <a:r>
              <a:rPr lang="en-US" b="1" dirty="0"/>
              <a:t> s3 </a:t>
            </a:r>
            <a:r>
              <a:rPr lang="en-US" b="1" dirty="0" err="1"/>
              <a:t>cp</a:t>
            </a:r>
            <a:r>
              <a:rPr lang="en-US" b="1" dirty="0"/>
              <a:t> --recursive &lt;source-bucket&gt; &lt;destination-bucket&gt;</a:t>
            </a:r>
          </a:p>
        </p:txBody>
      </p:sp>
      <p:sp>
        <p:nvSpPr>
          <p:cNvPr id="4" name="Rectangle 3">
            <a:extLst>
              <a:ext uri="{FF2B5EF4-FFF2-40B4-BE49-F238E27FC236}">
                <a16:creationId xmlns:a16="http://schemas.microsoft.com/office/drawing/2014/main" id="{C6ED5B2C-6210-4F5E-ABF5-8DB7BA96CF55}"/>
              </a:ext>
            </a:extLst>
          </p:cNvPr>
          <p:cNvSpPr/>
          <p:nvPr/>
        </p:nvSpPr>
        <p:spPr>
          <a:xfrm>
            <a:off x="1818028" y="3811089"/>
            <a:ext cx="4225837" cy="369332"/>
          </a:xfrm>
          <a:prstGeom prst="rect">
            <a:avLst/>
          </a:prstGeom>
        </p:spPr>
        <p:txBody>
          <a:bodyPr wrap="none">
            <a:spAutoFit/>
          </a:bodyPr>
          <a:lstStyle/>
          <a:p>
            <a:r>
              <a:rPr lang="en-US" dirty="0"/>
              <a:t>Install AWS cli tools on your machine</a:t>
            </a:r>
          </a:p>
        </p:txBody>
      </p:sp>
      <p:sp>
        <p:nvSpPr>
          <p:cNvPr id="7" name="Rectangle 6">
            <a:extLst>
              <a:ext uri="{FF2B5EF4-FFF2-40B4-BE49-F238E27FC236}">
                <a16:creationId xmlns:a16="http://schemas.microsoft.com/office/drawing/2014/main" id="{4896C1C9-D9C8-4701-9678-9977616F5F81}"/>
              </a:ext>
            </a:extLst>
          </p:cNvPr>
          <p:cNvSpPr/>
          <p:nvPr/>
        </p:nvSpPr>
        <p:spPr>
          <a:xfrm>
            <a:off x="1818027" y="6202295"/>
            <a:ext cx="9277435" cy="369332"/>
          </a:xfrm>
          <a:prstGeom prst="rect">
            <a:avLst/>
          </a:prstGeom>
        </p:spPr>
        <p:txBody>
          <a:bodyPr wrap="square">
            <a:spAutoFit/>
          </a:bodyPr>
          <a:lstStyle/>
          <a:p>
            <a:r>
              <a:rPr lang="en-US" dirty="0"/>
              <a:t>Once we delete a object in the source bucket delete marker is replicated</a:t>
            </a:r>
          </a:p>
        </p:txBody>
      </p:sp>
    </p:spTree>
    <p:extLst>
      <p:ext uri="{BB962C8B-B14F-4D97-AF65-F5344CB8AC3E}">
        <p14:creationId xmlns:p14="http://schemas.microsoft.com/office/powerpoint/2010/main" val="263144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Exam blueprint for AWS-SA</a:t>
            </a:r>
          </a:p>
        </p:txBody>
      </p:sp>
      <p:sp>
        <p:nvSpPr>
          <p:cNvPr id="8" name="Rectangle 7">
            <a:extLst>
              <a:ext uri="{FF2B5EF4-FFF2-40B4-BE49-F238E27FC236}">
                <a16:creationId xmlns:a16="http://schemas.microsoft.com/office/drawing/2014/main" id="{8B208C5E-3D9A-44B2-89AF-7C445C8058FA}"/>
              </a:ext>
            </a:extLst>
          </p:cNvPr>
          <p:cNvSpPr/>
          <p:nvPr/>
        </p:nvSpPr>
        <p:spPr>
          <a:xfrm>
            <a:off x="1328541" y="2776349"/>
            <a:ext cx="8241175" cy="369332"/>
          </a:xfrm>
          <a:prstGeom prst="rect">
            <a:avLst/>
          </a:prstGeom>
        </p:spPr>
        <p:txBody>
          <a:bodyPr wrap="square">
            <a:spAutoFit/>
          </a:bodyPr>
          <a:lstStyle/>
          <a:p>
            <a:r>
              <a:rPr lang="en-US" b="1" dirty="0">
                <a:hlinkClick r:id="rId2"/>
              </a:rPr>
              <a:t>Old Exam / New Exam</a:t>
            </a:r>
            <a:endParaRPr lang="en-US" b="1" dirty="0"/>
          </a:p>
        </p:txBody>
      </p:sp>
      <p:sp>
        <p:nvSpPr>
          <p:cNvPr id="3" name="Rectangle 2">
            <a:extLst>
              <a:ext uri="{FF2B5EF4-FFF2-40B4-BE49-F238E27FC236}">
                <a16:creationId xmlns:a16="http://schemas.microsoft.com/office/drawing/2014/main" id="{C0AE1E97-B44A-464F-9088-E8920074E874}"/>
              </a:ext>
            </a:extLst>
          </p:cNvPr>
          <p:cNvSpPr/>
          <p:nvPr/>
        </p:nvSpPr>
        <p:spPr>
          <a:xfrm>
            <a:off x="1118367" y="1437836"/>
            <a:ext cx="8661524" cy="646331"/>
          </a:xfrm>
          <a:prstGeom prst="rect">
            <a:avLst/>
          </a:prstGeom>
        </p:spPr>
        <p:txBody>
          <a:bodyPr wrap="square">
            <a:spAutoFit/>
          </a:bodyPr>
          <a:lstStyle/>
          <a:p>
            <a:r>
              <a:rPr lang="en-US" b="1" dirty="0"/>
              <a:t>Currently there are two AWS-SA exams and the old exams would be retired in somewhere around September 2018</a:t>
            </a:r>
            <a:endParaRPr lang="en-US" dirty="0"/>
          </a:p>
        </p:txBody>
      </p:sp>
      <p:sp>
        <p:nvSpPr>
          <p:cNvPr id="4" name="Rectangle 3">
            <a:extLst>
              <a:ext uri="{FF2B5EF4-FFF2-40B4-BE49-F238E27FC236}">
                <a16:creationId xmlns:a16="http://schemas.microsoft.com/office/drawing/2014/main" id="{79769AEE-0A5F-43BC-A77F-A03477972EB8}"/>
              </a:ext>
            </a:extLst>
          </p:cNvPr>
          <p:cNvSpPr/>
          <p:nvPr/>
        </p:nvSpPr>
        <p:spPr>
          <a:xfrm>
            <a:off x="1118367" y="1945352"/>
            <a:ext cx="10568111" cy="830997"/>
          </a:xfrm>
          <a:prstGeom prst="rect">
            <a:avLst/>
          </a:prstGeom>
        </p:spPr>
        <p:txBody>
          <a:bodyPr wrap="square">
            <a:spAutoFit/>
          </a:bodyPr>
          <a:lstStyle/>
          <a:p>
            <a:endParaRPr lang="en-US" b="1" dirty="0"/>
          </a:p>
          <a:p>
            <a:r>
              <a:rPr lang="en-US" sz="3000" dirty="0">
                <a:solidFill>
                  <a:schemeClr val="tx2"/>
                </a:solidFill>
                <a:latin typeface="+mj-lt"/>
                <a:ea typeface="+mj-ea"/>
                <a:cs typeface="+mj-cs"/>
              </a:rPr>
              <a:t>Comparison between the old and the new exams</a:t>
            </a:r>
          </a:p>
        </p:txBody>
      </p:sp>
      <p:sp>
        <p:nvSpPr>
          <p:cNvPr id="5" name="Rectangle 4">
            <a:extLst>
              <a:ext uri="{FF2B5EF4-FFF2-40B4-BE49-F238E27FC236}">
                <a16:creationId xmlns:a16="http://schemas.microsoft.com/office/drawing/2014/main" id="{A646E9F8-6A36-4B3E-8E20-FB19F83F3299}"/>
              </a:ext>
            </a:extLst>
          </p:cNvPr>
          <p:cNvSpPr/>
          <p:nvPr/>
        </p:nvSpPr>
        <p:spPr>
          <a:xfrm>
            <a:off x="1118367" y="3216533"/>
            <a:ext cx="9129604" cy="553998"/>
          </a:xfrm>
          <a:prstGeom prst="rect">
            <a:avLst/>
          </a:prstGeom>
        </p:spPr>
        <p:txBody>
          <a:bodyPr wrap="square">
            <a:spAutoFit/>
          </a:bodyPr>
          <a:lstStyle/>
          <a:p>
            <a:r>
              <a:rPr lang="en-US" sz="3000" dirty="0">
                <a:solidFill>
                  <a:schemeClr val="tx2"/>
                </a:solidFill>
                <a:latin typeface="+mj-lt"/>
                <a:ea typeface="+mj-ea"/>
                <a:cs typeface="+mj-cs"/>
              </a:rPr>
              <a:t>Exam preparation guide</a:t>
            </a:r>
          </a:p>
        </p:txBody>
      </p:sp>
      <p:sp>
        <p:nvSpPr>
          <p:cNvPr id="10" name="Rectangle 9">
            <a:extLst>
              <a:ext uri="{FF2B5EF4-FFF2-40B4-BE49-F238E27FC236}">
                <a16:creationId xmlns:a16="http://schemas.microsoft.com/office/drawing/2014/main" id="{A427D013-F5C0-4577-8634-37E9B54D4164}"/>
              </a:ext>
            </a:extLst>
          </p:cNvPr>
          <p:cNvSpPr/>
          <p:nvPr/>
        </p:nvSpPr>
        <p:spPr>
          <a:xfrm>
            <a:off x="1419450" y="3725028"/>
            <a:ext cx="1628972" cy="369332"/>
          </a:xfrm>
          <a:prstGeom prst="rect">
            <a:avLst/>
          </a:prstGeom>
        </p:spPr>
        <p:txBody>
          <a:bodyPr wrap="none">
            <a:spAutoFit/>
          </a:bodyPr>
          <a:lstStyle/>
          <a:p>
            <a:r>
              <a:rPr lang="en-US" dirty="0">
                <a:hlinkClick r:id="rId3"/>
              </a:rPr>
              <a:t>Study Guide</a:t>
            </a:r>
            <a:r>
              <a:rPr lang="en-US" dirty="0"/>
              <a:t> </a:t>
            </a:r>
          </a:p>
        </p:txBody>
      </p:sp>
    </p:spTree>
    <p:extLst>
      <p:ext uri="{BB962C8B-B14F-4D97-AF65-F5344CB8AC3E}">
        <p14:creationId xmlns:p14="http://schemas.microsoft.com/office/powerpoint/2010/main" val="1149501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Cross region replication</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646331"/>
          </a:xfrm>
          <a:prstGeom prst="rect">
            <a:avLst/>
          </a:prstGeom>
        </p:spPr>
        <p:txBody>
          <a:bodyPr wrap="square">
            <a:spAutoFit/>
          </a:bodyPr>
          <a:lstStyle/>
          <a:p>
            <a:r>
              <a:rPr lang="en-US" dirty="0"/>
              <a:t>wherein deleting the delete marker (restoring the object after the delete) it is not replicated to the destination bucket</a:t>
            </a:r>
          </a:p>
        </p:txBody>
      </p:sp>
      <p:sp>
        <p:nvSpPr>
          <p:cNvPr id="3" name="Rectangle 2">
            <a:extLst>
              <a:ext uri="{FF2B5EF4-FFF2-40B4-BE49-F238E27FC236}">
                <a16:creationId xmlns:a16="http://schemas.microsoft.com/office/drawing/2014/main" id="{BFADD486-6738-4933-A413-F77776021855}"/>
              </a:ext>
            </a:extLst>
          </p:cNvPr>
          <p:cNvSpPr/>
          <p:nvPr/>
        </p:nvSpPr>
        <p:spPr>
          <a:xfrm>
            <a:off x="1818027" y="2395874"/>
            <a:ext cx="10305586" cy="369332"/>
          </a:xfrm>
          <a:prstGeom prst="rect">
            <a:avLst/>
          </a:prstGeom>
        </p:spPr>
        <p:txBody>
          <a:bodyPr wrap="square">
            <a:spAutoFit/>
          </a:bodyPr>
          <a:lstStyle/>
          <a:p>
            <a:r>
              <a:rPr lang="en-US" dirty="0"/>
              <a:t>Deleting a version is not replicated from source to destination</a:t>
            </a:r>
          </a:p>
        </p:txBody>
      </p:sp>
      <p:sp>
        <p:nvSpPr>
          <p:cNvPr id="9" name="Rectangle 8">
            <a:extLst>
              <a:ext uri="{FF2B5EF4-FFF2-40B4-BE49-F238E27FC236}">
                <a16:creationId xmlns:a16="http://schemas.microsoft.com/office/drawing/2014/main" id="{35BF5393-59F0-4CA9-8513-0824C733CFBF}"/>
              </a:ext>
            </a:extLst>
          </p:cNvPr>
          <p:cNvSpPr/>
          <p:nvPr/>
        </p:nvSpPr>
        <p:spPr>
          <a:xfrm>
            <a:off x="1772983" y="2723191"/>
            <a:ext cx="8751850" cy="369332"/>
          </a:xfrm>
          <a:prstGeom prst="rect">
            <a:avLst/>
          </a:prstGeom>
        </p:spPr>
        <p:txBody>
          <a:bodyPr wrap="square">
            <a:spAutoFit/>
          </a:bodyPr>
          <a:lstStyle/>
          <a:p>
            <a:r>
              <a:rPr lang="en-US" dirty="0"/>
              <a:t>You cannot replicate to multiple buckets or create daisy chain</a:t>
            </a:r>
          </a:p>
        </p:txBody>
      </p:sp>
      <p:pic>
        <p:nvPicPr>
          <p:cNvPr id="15" name="Picture 14">
            <a:extLst>
              <a:ext uri="{FF2B5EF4-FFF2-40B4-BE49-F238E27FC236}">
                <a16:creationId xmlns:a16="http://schemas.microsoft.com/office/drawing/2014/main" id="{C031445A-217A-4F4F-A98E-BC10EAFAFB48}"/>
              </a:ext>
            </a:extLst>
          </p:cNvPr>
          <p:cNvPicPr>
            <a:picLocks noChangeAspect="1"/>
          </p:cNvPicPr>
          <p:nvPr/>
        </p:nvPicPr>
        <p:blipFill>
          <a:blip r:embed="rId2"/>
          <a:stretch>
            <a:fillRect/>
          </a:stretch>
        </p:blipFill>
        <p:spPr>
          <a:xfrm>
            <a:off x="3077413" y="3206407"/>
            <a:ext cx="5553075" cy="3526605"/>
          </a:xfrm>
          <a:prstGeom prst="rect">
            <a:avLst/>
          </a:prstGeom>
        </p:spPr>
      </p:pic>
    </p:spTree>
    <p:extLst>
      <p:ext uri="{BB962C8B-B14F-4D97-AF65-F5344CB8AC3E}">
        <p14:creationId xmlns:p14="http://schemas.microsoft.com/office/powerpoint/2010/main" val="1764056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Lifecycle management</a:t>
            </a:r>
          </a:p>
        </p:txBody>
      </p:sp>
      <p:sp>
        <p:nvSpPr>
          <p:cNvPr id="6" name="Rectangle 5">
            <a:extLst>
              <a:ext uri="{FF2B5EF4-FFF2-40B4-BE49-F238E27FC236}">
                <a16:creationId xmlns:a16="http://schemas.microsoft.com/office/drawing/2014/main" id="{3FE26F84-12BB-4AAA-9D52-69D8EB96E861}"/>
              </a:ext>
            </a:extLst>
          </p:cNvPr>
          <p:cNvSpPr/>
          <p:nvPr/>
        </p:nvSpPr>
        <p:spPr>
          <a:xfrm>
            <a:off x="1821365" y="1812945"/>
            <a:ext cx="8932304" cy="646331"/>
          </a:xfrm>
          <a:prstGeom prst="rect">
            <a:avLst/>
          </a:prstGeom>
        </p:spPr>
        <p:txBody>
          <a:bodyPr wrap="square">
            <a:spAutoFit/>
          </a:bodyPr>
          <a:lstStyle/>
          <a:p>
            <a:r>
              <a:rPr lang="en-US" dirty="0"/>
              <a:t>It is moving an object from one storage class to another automatically by setting up rules</a:t>
            </a:r>
          </a:p>
        </p:txBody>
      </p:sp>
      <p:sp>
        <p:nvSpPr>
          <p:cNvPr id="3" name="Rectangle 2">
            <a:extLst>
              <a:ext uri="{FF2B5EF4-FFF2-40B4-BE49-F238E27FC236}">
                <a16:creationId xmlns:a16="http://schemas.microsoft.com/office/drawing/2014/main" id="{BFADD486-6738-4933-A413-F77776021855}"/>
              </a:ext>
            </a:extLst>
          </p:cNvPr>
          <p:cNvSpPr/>
          <p:nvPr/>
        </p:nvSpPr>
        <p:spPr>
          <a:xfrm>
            <a:off x="1818027" y="2395874"/>
            <a:ext cx="10305586" cy="369332"/>
          </a:xfrm>
          <a:prstGeom prst="rect">
            <a:avLst/>
          </a:prstGeom>
        </p:spPr>
        <p:txBody>
          <a:bodyPr wrap="square">
            <a:spAutoFit/>
          </a:bodyPr>
          <a:lstStyle/>
          <a:p>
            <a:r>
              <a:rPr lang="en-US" dirty="0"/>
              <a:t>You can also set the object to expire using lifecycle management</a:t>
            </a:r>
          </a:p>
        </p:txBody>
      </p:sp>
      <p:sp>
        <p:nvSpPr>
          <p:cNvPr id="9" name="Rectangle 8">
            <a:extLst>
              <a:ext uri="{FF2B5EF4-FFF2-40B4-BE49-F238E27FC236}">
                <a16:creationId xmlns:a16="http://schemas.microsoft.com/office/drawing/2014/main" id="{35BF5393-59F0-4CA9-8513-0824C733CFBF}"/>
              </a:ext>
            </a:extLst>
          </p:cNvPr>
          <p:cNvSpPr/>
          <p:nvPr/>
        </p:nvSpPr>
        <p:spPr>
          <a:xfrm>
            <a:off x="1772982" y="2723191"/>
            <a:ext cx="10069613" cy="646331"/>
          </a:xfrm>
          <a:prstGeom prst="rect">
            <a:avLst/>
          </a:prstGeom>
        </p:spPr>
        <p:txBody>
          <a:bodyPr wrap="square">
            <a:spAutoFit/>
          </a:bodyPr>
          <a:lstStyle/>
          <a:p>
            <a:r>
              <a:rPr lang="en-US" dirty="0"/>
              <a:t>Versioning is not needed for lifecycle management but in case you are using versioning on your bucket lifecycle can be integrated with versioning</a:t>
            </a:r>
          </a:p>
        </p:txBody>
      </p:sp>
      <p:pic>
        <p:nvPicPr>
          <p:cNvPr id="5" name="Picture 4">
            <a:extLst>
              <a:ext uri="{FF2B5EF4-FFF2-40B4-BE49-F238E27FC236}">
                <a16:creationId xmlns:a16="http://schemas.microsoft.com/office/drawing/2014/main" id="{90A26390-4B38-483E-BB76-3037126C78D6}"/>
              </a:ext>
            </a:extLst>
          </p:cNvPr>
          <p:cNvPicPr>
            <a:picLocks noChangeAspect="1"/>
          </p:cNvPicPr>
          <p:nvPr/>
        </p:nvPicPr>
        <p:blipFill>
          <a:blip r:embed="rId2"/>
          <a:stretch>
            <a:fillRect/>
          </a:stretch>
        </p:blipFill>
        <p:spPr>
          <a:xfrm>
            <a:off x="2110804" y="3483595"/>
            <a:ext cx="8353425" cy="2990850"/>
          </a:xfrm>
          <a:prstGeom prst="rect">
            <a:avLst/>
          </a:prstGeom>
        </p:spPr>
      </p:pic>
    </p:spTree>
    <p:extLst>
      <p:ext uri="{BB962C8B-B14F-4D97-AF65-F5344CB8AC3E}">
        <p14:creationId xmlns:p14="http://schemas.microsoft.com/office/powerpoint/2010/main" val="2063401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Lifecycle management</a:t>
            </a:r>
          </a:p>
        </p:txBody>
      </p:sp>
      <p:sp>
        <p:nvSpPr>
          <p:cNvPr id="9" name="Rectangle 8">
            <a:extLst>
              <a:ext uri="{FF2B5EF4-FFF2-40B4-BE49-F238E27FC236}">
                <a16:creationId xmlns:a16="http://schemas.microsoft.com/office/drawing/2014/main" id="{35BF5393-59F0-4CA9-8513-0824C733CFBF}"/>
              </a:ext>
            </a:extLst>
          </p:cNvPr>
          <p:cNvSpPr/>
          <p:nvPr/>
        </p:nvSpPr>
        <p:spPr>
          <a:xfrm>
            <a:off x="1772982" y="1812945"/>
            <a:ext cx="10069613" cy="369332"/>
          </a:xfrm>
          <a:prstGeom prst="rect">
            <a:avLst/>
          </a:prstGeom>
        </p:spPr>
        <p:txBody>
          <a:bodyPr wrap="square">
            <a:spAutoFit/>
          </a:bodyPr>
          <a:lstStyle/>
          <a:p>
            <a:r>
              <a:rPr lang="en-US" dirty="0"/>
              <a:t>Setting up lifecycle rules</a:t>
            </a:r>
          </a:p>
        </p:txBody>
      </p:sp>
      <p:pic>
        <p:nvPicPr>
          <p:cNvPr id="7" name="Picture 6">
            <a:extLst>
              <a:ext uri="{FF2B5EF4-FFF2-40B4-BE49-F238E27FC236}">
                <a16:creationId xmlns:a16="http://schemas.microsoft.com/office/drawing/2014/main" id="{AF33FFFF-9C8D-44EC-9683-5FD568487EF3}"/>
              </a:ext>
            </a:extLst>
          </p:cNvPr>
          <p:cNvPicPr>
            <a:picLocks noChangeAspect="1"/>
          </p:cNvPicPr>
          <p:nvPr/>
        </p:nvPicPr>
        <p:blipFill>
          <a:blip r:embed="rId2"/>
          <a:stretch>
            <a:fillRect/>
          </a:stretch>
        </p:blipFill>
        <p:spPr>
          <a:xfrm>
            <a:off x="3153613" y="2305388"/>
            <a:ext cx="5400675" cy="3749724"/>
          </a:xfrm>
          <a:prstGeom prst="rect">
            <a:avLst/>
          </a:prstGeom>
        </p:spPr>
      </p:pic>
      <p:sp>
        <p:nvSpPr>
          <p:cNvPr id="8" name="Rectangle 7">
            <a:extLst>
              <a:ext uri="{FF2B5EF4-FFF2-40B4-BE49-F238E27FC236}">
                <a16:creationId xmlns:a16="http://schemas.microsoft.com/office/drawing/2014/main" id="{60749438-1E43-4C68-BCFC-A2875C40F62A}"/>
              </a:ext>
            </a:extLst>
          </p:cNvPr>
          <p:cNvSpPr/>
          <p:nvPr/>
        </p:nvSpPr>
        <p:spPr>
          <a:xfrm>
            <a:off x="83310" y="6147226"/>
            <a:ext cx="11145967" cy="646331"/>
          </a:xfrm>
          <a:prstGeom prst="rect">
            <a:avLst/>
          </a:prstGeom>
        </p:spPr>
        <p:txBody>
          <a:bodyPr wrap="square">
            <a:spAutoFit/>
          </a:bodyPr>
          <a:lstStyle/>
          <a:p>
            <a:r>
              <a:rPr lang="en-US" dirty="0"/>
              <a:t>NOTE </a:t>
            </a:r>
            <a:r>
              <a:rPr lang="en-US"/>
              <a:t>:- For </a:t>
            </a:r>
            <a:r>
              <a:rPr lang="en-US" dirty="0"/>
              <a:t>standard IA the object must be greater than 128 KB of size and it has to be 30 days after the object creation</a:t>
            </a:r>
          </a:p>
        </p:txBody>
      </p:sp>
    </p:spTree>
    <p:extLst>
      <p:ext uri="{BB962C8B-B14F-4D97-AF65-F5344CB8AC3E}">
        <p14:creationId xmlns:p14="http://schemas.microsoft.com/office/powerpoint/2010/main" val="1663566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9" name="Rectangle 8">
            <a:extLst>
              <a:ext uri="{FF2B5EF4-FFF2-40B4-BE49-F238E27FC236}">
                <a16:creationId xmlns:a16="http://schemas.microsoft.com/office/drawing/2014/main" id="{35BF5393-59F0-4CA9-8513-0824C733CFBF}"/>
              </a:ext>
            </a:extLst>
          </p:cNvPr>
          <p:cNvSpPr/>
          <p:nvPr/>
        </p:nvSpPr>
        <p:spPr>
          <a:xfrm>
            <a:off x="1772982" y="1812945"/>
            <a:ext cx="10069613" cy="369332"/>
          </a:xfrm>
          <a:prstGeom prst="rect">
            <a:avLst/>
          </a:prstGeom>
        </p:spPr>
        <p:txBody>
          <a:bodyPr wrap="square">
            <a:spAutoFit/>
          </a:bodyPr>
          <a:lstStyle/>
          <a:p>
            <a:r>
              <a:rPr lang="en-US" dirty="0" err="1"/>
              <a:t>Cloudfront</a:t>
            </a:r>
            <a:r>
              <a:rPr lang="en-US" dirty="0"/>
              <a:t> is the CDN network for Amazon.</a:t>
            </a:r>
          </a:p>
        </p:txBody>
      </p:sp>
      <p:pic>
        <p:nvPicPr>
          <p:cNvPr id="4" name="Picture 3">
            <a:extLst>
              <a:ext uri="{FF2B5EF4-FFF2-40B4-BE49-F238E27FC236}">
                <a16:creationId xmlns:a16="http://schemas.microsoft.com/office/drawing/2014/main" id="{9FE958DE-DA2C-40D4-8C8F-8FE1DFAAF6AD}"/>
              </a:ext>
            </a:extLst>
          </p:cNvPr>
          <p:cNvPicPr>
            <a:picLocks noChangeAspect="1"/>
          </p:cNvPicPr>
          <p:nvPr/>
        </p:nvPicPr>
        <p:blipFill>
          <a:blip r:embed="rId2"/>
          <a:stretch>
            <a:fillRect/>
          </a:stretch>
        </p:blipFill>
        <p:spPr>
          <a:xfrm>
            <a:off x="1851102" y="2305388"/>
            <a:ext cx="8856972" cy="4066262"/>
          </a:xfrm>
          <a:prstGeom prst="rect">
            <a:avLst/>
          </a:prstGeom>
        </p:spPr>
      </p:pic>
    </p:spTree>
    <p:extLst>
      <p:ext uri="{BB962C8B-B14F-4D97-AF65-F5344CB8AC3E}">
        <p14:creationId xmlns:p14="http://schemas.microsoft.com/office/powerpoint/2010/main" val="138177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r>
              <a:rPr lang="en-US" sz="2600" dirty="0"/>
              <a:t> Key terminology</a:t>
            </a:r>
          </a:p>
        </p:txBody>
      </p:sp>
      <p:pic>
        <p:nvPicPr>
          <p:cNvPr id="5" name="Picture 4">
            <a:extLst>
              <a:ext uri="{FF2B5EF4-FFF2-40B4-BE49-F238E27FC236}">
                <a16:creationId xmlns:a16="http://schemas.microsoft.com/office/drawing/2014/main" id="{AFE2D06B-6BD8-4A26-9E22-087D63D041E1}"/>
              </a:ext>
            </a:extLst>
          </p:cNvPr>
          <p:cNvPicPr>
            <a:picLocks noChangeAspect="1"/>
          </p:cNvPicPr>
          <p:nvPr/>
        </p:nvPicPr>
        <p:blipFill>
          <a:blip r:embed="rId2"/>
          <a:stretch>
            <a:fillRect/>
          </a:stretch>
        </p:blipFill>
        <p:spPr>
          <a:xfrm>
            <a:off x="677902" y="1923817"/>
            <a:ext cx="10858500" cy="4705350"/>
          </a:xfrm>
          <a:prstGeom prst="rect">
            <a:avLst/>
          </a:prstGeom>
        </p:spPr>
      </p:pic>
    </p:spTree>
    <p:extLst>
      <p:ext uri="{BB962C8B-B14F-4D97-AF65-F5344CB8AC3E}">
        <p14:creationId xmlns:p14="http://schemas.microsoft.com/office/powerpoint/2010/main" val="1614738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3" name="Rectangle 2">
            <a:extLst>
              <a:ext uri="{FF2B5EF4-FFF2-40B4-BE49-F238E27FC236}">
                <a16:creationId xmlns:a16="http://schemas.microsoft.com/office/drawing/2014/main" id="{E02EF7C6-C380-47B1-BFA5-92B789FD3DCE}"/>
              </a:ext>
            </a:extLst>
          </p:cNvPr>
          <p:cNvSpPr/>
          <p:nvPr/>
        </p:nvSpPr>
        <p:spPr>
          <a:xfrm>
            <a:off x="1638534" y="1812945"/>
            <a:ext cx="5123518" cy="369332"/>
          </a:xfrm>
          <a:prstGeom prst="rect">
            <a:avLst/>
          </a:prstGeom>
        </p:spPr>
        <p:txBody>
          <a:bodyPr wrap="none">
            <a:spAutoFit/>
          </a:bodyPr>
          <a:lstStyle/>
          <a:p>
            <a:r>
              <a:rPr lang="en-US" dirty="0"/>
              <a:t>There are essentially two types of distribution</a:t>
            </a:r>
          </a:p>
        </p:txBody>
      </p:sp>
      <p:sp>
        <p:nvSpPr>
          <p:cNvPr id="4" name="Rectangle 3">
            <a:extLst>
              <a:ext uri="{FF2B5EF4-FFF2-40B4-BE49-F238E27FC236}">
                <a16:creationId xmlns:a16="http://schemas.microsoft.com/office/drawing/2014/main" id="{9984E510-7C94-442B-818C-A6EFBFEE20C3}"/>
              </a:ext>
            </a:extLst>
          </p:cNvPr>
          <p:cNvSpPr/>
          <p:nvPr/>
        </p:nvSpPr>
        <p:spPr>
          <a:xfrm>
            <a:off x="2279170" y="2182277"/>
            <a:ext cx="4464684" cy="369332"/>
          </a:xfrm>
          <a:prstGeom prst="rect">
            <a:avLst/>
          </a:prstGeom>
        </p:spPr>
        <p:txBody>
          <a:bodyPr wrap="none">
            <a:spAutoFit/>
          </a:bodyPr>
          <a:lstStyle/>
          <a:p>
            <a:pPr marL="285750" indent="-285750">
              <a:buFont typeface="Arial" panose="020B0604020202020204" pitchFamily="34" charset="0"/>
              <a:buChar char="•"/>
            </a:pPr>
            <a:r>
              <a:rPr lang="en-US" dirty="0"/>
              <a:t>Web distribution :- Used for websites</a:t>
            </a:r>
          </a:p>
        </p:txBody>
      </p:sp>
      <p:sp>
        <p:nvSpPr>
          <p:cNvPr id="6" name="Rectangle 5">
            <a:extLst>
              <a:ext uri="{FF2B5EF4-FFF2-40B4-BE49-F238E27FC236}">
                <a16:creationId xmlns:a16="http://schemas.microsoft.com/office/drawing/2014/main" id="{085639B3-382A-4F5E-8AA4-E558023F1017}"/>
              </a:ext>
            </a:extLst>
          </p:cNvPr>
          <p:cNvSpPr/>
          <p:nvPr/>
        </p:nvSpPr>
        <p:spPr>
          <a:xfrm>
            <a:off x="2279170" y="2674720"/>
            <a:ext cx="4185761" cy="369332"/>
          </a:xfrm>
          <a:prstGeom prst="rect">
            <a:avLst/>
          </a:prstGeom>
        </p:spPr>
        <p:txBody>
          <a:bodyPr wrap="none">
            <a:spAutoFit/>
          </a:bodyPr>
          <a:lstStyle/>
          <a:p>
            <a:pPr marL="285750" indent="-285750">
              <a:buFont typeface="Arial" panose="020B0604020202020204" pitchFamily="34" charset="0"/>
              <a:buChar char="•"/>
            </a:pPr>
            <a:r>
              <a:rPr lang="en-US" dirty="0"/>
              <a:t>RTMP :- used for streaming media</a:t>
            </a:r>
          </a:p>
        </p:txBody>
      </p:sp>
      <p:sp>
        <p:nvSpPr>
          <p:cNvPr id="7" name="Rectangle 6">
            <a:extLst>
              <a:ext uri="{FF2B5EF4-FFF2-40B4-BE49-F238E27FC236}">
                <a16:creationId xmlns:a16="http://schemas.microsoft.com/office/drawing/2014/main" id="{E7D3C939-F076-497B-971F-14DAD4675C99}"/>
              </a:ext>
            </a:extLst>
          </p:cNvPr>
          <p:cNvSpPr/>
          <p:nvPr/>
        </p:nvSpPr>
        <p:spPr>
          <a:xfrm>
            <a:off x="1638533" y="3167163"/>
            <a:ext cx="9601895" cy="369332"/>
          </a:xfrm>
          <a:prstGeom prst="rect">
            <a:avLst/>
          </a:prstGeom>
        </p:spPr>
        <p:txBody>
          <a:bodyPr wrap="square">
            <a:spAutoFit/>
          </a:bodyPr>
          <a:lstStyle/>
          <a:p>
            <a:r>
              <a:rPr lang="en-US" dirty="0"/>
              <a:t>A CDN network helps in speeding up the delivery of the content across the world</a:t>
            </a:r>
          </a:p>
        </p:txBody>
      </p:sp>
      <p:sp>
        <p:nvSpPr>
          <p:cNvPr id="8" name="Rectangle 7">
            <a:extLst>
              <a:ext uri="{FF2B5EF4-FFF2-40B4-BE49-F238E27FC236}">
                <a16:creationId xmlns:a16="http://schemas.microsoft.com/office/drawing/2014/main" id="{120AA7F2-1E8A-4257-AF06-1359398AD5B5}"/>
              </a:ext>
            </a:extLst>
          </p:cNvPr>
          <p:cNvSpPr/>
          <p:nvPr/>
        </p:nvSpPr>
        <p:spPr>
          <a:xfrm>
            <a:off x="1308846" y="3536495"/>
            <a:ext cx="3042821" cy="492443"/>
          </a:xfrm>
          <a:prstGeom prst="rect">
            <a:avLst/>
          </a:prstGeom>
        </p:spPr>
        <p:txBody>
          <a:bodyPr wrap="none">
            <a:spAutoFit/>
          </a:bodyPr>
          <a:lstStyle/>
          <a:p>
            <a:r>
              <a:rPr lang="en-US" sz="2600" dirty="0"/>
              <a:t>How CDN works ?</a:t>
            </a:r>
          </a:p>
        </p:txBody>
      </p:sp>
      <p:sp>
        <p:nvSpPr>
          <p:cNvPr id="9" name="Rectangle 8">
            <a:extLst>
              <a:ext uri="{FF2B5EF4-FFF2-40B4-BE49-F238E27FC236}">
                <a16:creationId xmlns:a16="http://schemas.microsoft.com/office/drawing/2014/main" id="{2235FDC0-C522-48AF-8996-78FF37FE5D1D}"/>
              </a:ext>
            </a:extLst>
          </p:cNvPr>
          <p:cNvSpPr/>
          <p:nvPr/>
        </p:nvSpPr>
        <p:spPr>
          <a:xfrm>
            <a:off x="1638533" y="4110792"/>
            <a:ext cx="9936433" cy="646331"/>
          </a:xfrm>
          <a:prstGeom prst="rect">
            <a:avLst/>
          </a:prstGeom>
        </p:spPr>
        <p:txBody>
          <a:bodyPr wrap="square">
            <a:spAutoFit/>
          </a:bodyPr>
          <a:lstStyle/>
          <a:p>
            <a:r>
              <a:rPr lang="en-US" dirty="0"/>
              <a:t>Whenever a request is made by an end user it first goes to the edge location to check for the requested content</a:t>
            </a:r>
          </a:p>
        </p:txBody>
      </p:sp>
      <p:sp>
        <p:nvSpPr>
          <p:cNvPr id="10" name="Rectangle 9">
            <a:extLst>
              <a:ext uri="{FF2B5EF4-FFF2-40B4-BE49-F238E27FC236}">
                <a16:creationId xmlns:a16="http://schemas.microsoft.com/office/drawing/2014/main" id="{BE64EF23-4E88-467D-9F83-6BBD08CF9BEE}"/>
              </a:ext>
            </a:extLst>
          </p:cNvPr>
          <p:cNvSpPr/>
          <p:nvPr/>
        </p:nvSpPr>
        <p:spPr>
          <a:xfrm>
            <a:off x="1638532" y="4734142"/>
            <a:ext cx="9847223" cy="646331"/>
          </a:xfrm>
          <a:prstGeom prst="rect">
            <a:avLst/>
          </a:prstGeom>
        </p:spPr>
        <p:txBody>
          <a:bodyPr wrap="square">
            <a:spAutoFit/>
          </a:bodyPr>
          <a:lstStyle/>
          <a:p>
            <a:r>
              <a:rPr lang="en-US" dirty="0"/>
              <a:t>In case the content is not found at the respective edge location it is then pulled down from the origin and cached at the edge location for the define TTL</a:t>
            </a:r>
          </a:p>
        </p:txBody>
      </p:sp>
      <p:sp>
        <p:nvSpPr>
          <p:cNvPr id="11" name="Rectangle 10">
            <a:extLst>
              <a:ext uri="{FF2B5EF4-FFF2-40B4-BE49-F238E27FC236}">
                <a16:creationId xmlns:a16="http://schemas.microsoft.com/office/drawing/2014/main" id="{291A2F5D-6156-45D1-8A18-CF117EE50F7D}"/>
              </a:ext>
            </a:extLst>
          </p:cNvPr>
          <p:cNvSpPr/>
          <p:nvPr/>
        </p:nvSpPr>
        <p:spPr>
          <a:xfrm>
            <a:off x="1638530" y="5380473"/>
            <a:ext cx="8854767" cy="369332"/>
          </a:xfrm>
          <a:prstGeom prst="rect">
            <a:avLst/>
          </a:prstGeom>
        </p:spPr>
        <p:txBody>
          <a:bodyPr wrap="square">
            <a:spAutoFit/>
          </a:bodyPr>
          <a:lstStyle/>
          <a:p>
            <a:r>
              <a:rPr lang="en-US" dirty="0"/>
              <a:t>TTL is nothing but the time content would stay at edge location.</a:t>
            </a:r>
          </a:p>
        </p:txBody>
      </p:sp>
      <p:sp>
        <p:nvSpPr>
          <p:cNvPr id="13" name="Rectangle 12">
            <a:extLst>
              <a:ext uri="{FF2B5EF4-FFF2-40B4-BE49-F238E27FC236}">
                <a16:creationId xmlns:a16="http://schemas.microsoft.com/office/drawing/2014/main" id="{021C53CF-3F6E-489F-A1BD-34E27A25F485}"/>
              </a:ext>
            </a:extLst>
          </p:cNvPr>
          <p:cNvSpPr/>
          <p:nvPr/>
        </p:nvSpPr>
        <p:spPr>
          <a:xfrm>
            <a:off x="215589" y="6003823"/>
            <a:ext cx="9564301" cy="369332"/>
          </a:xfrm>
          <a:prstGeom prst="rect">
            <a:avLst/>
          </a:prstGeom>
        </p:spPr>
        <p:txBody>
          <a:bodyPr wrap="square">
            <a:spAutoFit/>
          </a:bodyPr>
          <a:lstStyle/>
          <a:p>
            <a:r>
              <a:rPr lang="en-US" dirty="0"/>
              <a:t>NOTE :- Edge location are not just read only you can also upload content to them</a:t>
            </a:r>
          </a:p>
        </p:txBody>
      </p:sp>
    </p:spTree>
    <p:extLst>
      <p:ext uri="{BB962C8B-B14F-4D97-AF65-F5344CB8AC3E}">
        <p14:creationId xmlns:p14="http://schemas.microsoft.com/office/powerpoint/2010/main" val="1105297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4" name="Rectangle 3">
            <a:extLst>
              <a:ext uri="{FF2B5EF4-FFF2-40B4-BE49-F238E27FC236}">
                <a16:creationId xmlns:a16="http://schemas.microsoft.com/office/drawing/2014/main" id="{9984E510-7C94-442B-818C-A6EFBFEE20C3}"/>
              </a:ext>
            </a:extLst>
          </p:cNvPr>
          <p:cNvSpPr/>
          <p:nvPr/>
        </p:nvSpPr>
        <p:spPr>
          <a:xfrm>
            <a:off x="1966936" y="1812945"/>
            <a:ext cx="2826415" cy="369332"/>
          </a:xfrm>
          <a:prstGeom prst="rect">
            <a:avLst/>
          </a:prstGeom>
        </p:spPr>
        <p:txBody>
          <a:bodyPr wrap="none">
            <a:spAutoFit/>
          </a:bodyPr>
          <a:lstStyle/>
          <a:p>
            <a:r>
              <a:rPr lang="en-US" dirty="0"/>
              <a:t>How </a:t>
            </a:r>
            <a:r>
              <a:rPr lang="en-US" dirty="0" err="1"/>
              <a:t>Cloudfront</a:t>
            </a:r>
            <a:r>
              <a:rPr lang="en-US" dirty="0"/>
              <a:t> works ?</a:t>
            </a:r>
          </a:p>
        </p:txBody>
      </p:sp>
      <p:pic>
        <p:nvPicPr>
          <p:cNvPr id="13" name="Picture 12">
            <a:extLst>
              <a:ext uri="{FF2B5EF4-FFF2-40B4-BE49-F238E27FC236}">
                <a16:creationId xmlns:a16="http://schemas.microsoft.com/office/drawing/2014/main" id="{9291D646-17CF-4F54-BB43-57E0004B42F1}"/>
              </a:ext>
            </a:extLst>
          </p:cNvPr>
          <p:cNvPicPr>
            <a:picLocks noChangeAspect="1"/>
          </p:cNvPicPr>
          <p:nvPr/>
        </p:nvPicPr>
        <p:blipFill>
          <a:blip r:embed="rId2"/>
          <a:stretch>
            <a:fillRect/>
          </a:stretch>
        </p:blipFill>
        <p:spPr>
          <a:xfrm>
            <a:off x="1494264" y="2305388"/>
            <a:ext cx="9452400" cy="4224627"/>
          </a:xfrm>
          <a:prstGeom prst="rect">
            <a:avLst/>
          </a:prstGeom>
        </p:spPr>
      </p:pic>
    </p:spTree>
    <p:extLst>
      <p:ext uri="{BB962C8B-B14F-4D97-AF65-F5344CB8AC3E}">
        <p14:creationId xmlns:p14="http://schemas.microsoft.com/office/powerpoint/2010/main" val="984405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pic>
        <p:nvPicPr>
          <p:cNvPr id="5" name="Picture 4">
            <a:extLst>
              <a:ext uri="{FF2B5EF4-FFF2-40B4-BE49-F238E27FC236}">
                <a16:creationId xmlns:a16="http://schemas.microsoft.com/office/drawing/2014/main" id="{1EAD89C4-0D32-4E1E-8678-68132D822F08}"/>
              </a:ext>
            </a:extLst>
          </p:cNvPr>
          <p:cNvPicPr>
            <a:picLocks noChangeAspect="1"/>
          </p:cNvPicPr>
          <p:nvPr/>
        </p:nvPicPr>
        <p:blipFill>
          <a:blip r:embed="rId2"/>
          <a:stretch>
            <a:fillRect/>
          </a:stretch>
        </p:blipFill>
        <p:spPr>
          <a:xfrm>
            <a:off x="954234" y="2082363"/>
            <a:ext cx="4615810" cy="4168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365627A-7997-46B5-A66D-8F588F6B8377}"/>
              </a:ext>
            </a:extLst>
          </p:cNvPr>
          <p:cNvPicPr>
            <a:picLocks noChangeAspect="1"/>
          </p:cNvPicPr>
          <p:nvPr/>
        </p:nvPicPr>
        <p:blipFill>
          <a:blip r:embed="rId3"/>
          <a:stretch>
            <a:fillRect/>
          </a:stretch>
        </p:blipFill>
        <p:spPr>
          <a:xfrm>
            <a:off x="6289286" y="2082362"/>
            <a:ext cx="5315415" cy="4168795"/>
          </a:xfrm>
          <a:prstGeom prst="rect">
            <a:avLst/>
          </a:prstGeom>
        </p:spPr>
      </p:pic>
    </p:spTree>
    <p:extLst>
      <p:ext uri="{BB962C8B-B14F-4D97-AF65-F5344CB8AC3E}">
        <p14:creationId xmlns:p14="http://schemas.microsoft.com/office/powerpoint/2010/main" val="1943467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3" name="Rectangle 2">
            <a:extLst>
              <a:ext uri="{FF2B5EF4-FFF2-40B4-BE49-F238E27FC236}">
                <a16:creationId xmlns:a16="http://schemas.microsoft.com/office/drawing/2014/main" id="{B2A16AD0-C014-4B25-8350-86CF7AC46D20}"/>
              </a:ext>
            </a:extLst>
          </p:cNvPr>
          <p:cNvSpPr/>
          <p:nvPr/>
        </p:nvSpPr>
        <p:spPr>
          <a:xfrm>
            <a:off x="1717558" y="1812945"/>
            <a:ext cx="10136187" cy="923330"/>
          </a:xfrm>
          <a:prstGeom prst="rect">
            <a:avLst/>
          </a:prstGeom>
        </p:spPr>
        <p:txBody>
          <a:bodyPr wrap="square">
            <a:spAutoFit/>
          </a:bodyPr>
          <a:lstStyle/>
          <a:p>
            <a:r>
              <a:rPr lang="en-US" dirty="0"/>
              <a:t>Once the object is cached at an edge location it remains over there until the TTL expires, you can remove the content from the edge location before the TTL expire you have to invalidate the object first and you would be charged for that.</a:t>
            </a:r>
          </a:p>
        </p:txBody>
      </p:sp>
      <p:sp>
        <p:nvSpPr>
          <p:cNvPr id="4" name="Rectangle 3">
            <a:extLst>
              <a:ext uri="{FF2B5EF4-FFF2-40B4-BE49-F238E27FC236}">
                <a16:creationId xmlns:a16="http://schemas.microsoft.com/office/drawing/2014/main" id="{F465D420-C59C-44B0-9001-E2EABF3DE561}"/>
              </a:ext>
            </a:extLst>
          </p:cNvPr>
          <p:cNvSpPr/>
          <p:nvPr/>
        </p:nvSpPr>
        <p:spPr>
          <a:xfrm>
            <a:off x="1308846" y="3044052"/>
            <a:ext cx="5296643" cy="492443"/>
          </a:xfrm>
          <a:prstGeom prst="rect">
            <a:avLst/>
          </a:prstGeom>
        </p:spPr>
        <p:txBody>
          <a:bodyPr wrap="none">
            <a:spAutoFit/>
          </a:bodyPr>
          <a:lstStyle/>
          <a:p>
            <a:r>
              <a:rPr lang="en-US" sz="2600" dirty="0"/>
              <a:t>Create a </a:t>
            </a:r>
            <a:r>
              <a:rPr lang="en-US" sz="2600" dirty="0" err="1"/>
              <a:t>Cloudfront</a:t>
            </a:r>
            <a:r>
              <a:rPr lang="en-US" sz="2600" dirty="0"/>
              <a:t> distribution</a:t>
            </a:r>
          </a:p>
        </p:txBody>
      </p:sp>
      <p:sp>
        <p:nvSpPr>
          <p:cNvPr id="6" name="Rectangle 5">
            <a:extLst>
              <a:ext uri="{FF2B5EF4-FFF2-40B4-BE49-F238E27FC236}">
                <a16:creationId xmlns:a16="http://schemas.microsoft.com/office/drawing/2014/main" id="{658FE9ED-F19D-4341-ACE2-546254BF90AA}"/>
              </a:ext>
            </a:extLst>
          </p:cNvPr>
          <p:cNvSpPr/>
          <p:nvPr/>
        </p:nvSpPr>
        <p:spPr>
          <a:xfrm>
            <a:off x="1717558" y="3474940"/>
            <a:ext cx="8876101" cy="646331"/>
          </a:xfrm>
          <a:prstGeom prst="rect">
            <a:avLst/>
          </a:prstGeom>
        </p:spPr>
        <p:txBody>
          <a:bodyPr wrap="square">
            <a:spAutoFit/>
          </a:bodyPr>
          <a:lstStyle/>
          <a:p>
            <a:r>
              <a:rPr lang="en-US" dirty="0"/>
              <a:t>We would have an origin as an S3 bucket. However we can have multiple origin per distribution.</a:t>
            </a:r>
          </a:p>
        </p:txBody>
      </p:sp>
      <p:sp>
        <p:nvSpPr>
          <p:cNvPr id="8" name="Rectangle 7">
            <a:extLst>
              <a:ext uri="{FF2B5EF4-FFF2-40B4-BE49-F238E27FC236}">
                <a16:creationId xmlns:a16="http://schemas.microsoft.com/office/drawing/2014/main" id="{7FD1C21E-7BA3-4184-8EBA-04C818589C3C}"/>
              </a:ext>
            </a:extLst>
          </p:cNvPr>
          <p:cNvSpPr/>
          <p:nvPr/>
        </p:nvSpPr>
        <p:spPr>
          <a:xfrm>
            <a:off x="1717558" y="4121271"/>
            <a:ext cx="8307388" cy="369332"/>
          </a:xfrm>
          <a:prstGeom prst="rect">
            <a:avLst/>
          </a:prstGeom>
        </p:spPr>
        <p:txBody>
          <a:bodyPr wrap="square">
            <a:spAutoFit/>
          </a:bodyPr>
          <a:lstStyle/>
          <a:p>
            <a:r>
              <a:rPr lang="en-US" dirty="0"/>
              <a:t>You can also have servers that are hosted on </a:t>
            </a:r>
            <a:r>
              <a:rPr lang="en-US" dirty="0" err="1"/>
              <a:t>prem</a:t>
            </a:r>
            <a:r>
              <a:rPr lang="en-US" dirty="0"/>
              <a:t> inside your own DC</a:t>
            </a:r>
          </a:p>
        </p:txBody>
      </p:sp>
      <p:sp>
        <p:nvSpPr>
          <p:cNvPr id="9" name="Rectangle 8">
            <a:extLst>
              <a:ext uri="{FF2B5EF4-FFF2-40B4-BE49-F238E27FC236}">
                <a16:creationId xmlns:a16="http://schemas.microsoft.com/office/drawing/2014/main" id="{7A5AD3ED-2DA9-41E3-B15B-C3ACB8B53B78}"/>
              </a:ext>
            </a:extLst>
          </p:cNvPr>
          <p:cNvSpPr/>
          <p:nvPr/>
        </p:nvSpPr>
        <p:spPr>
          <a:xfrm>
            <a:off x="1308846" y="4552159"/>
            <a:ext cx="2369559" cy="492443"/>
          </a:xfrm>
          <a:prstGeom prst="rect">
            <a:avLst/>
          </a:prstGeom>
        </p:spPr>
        <p:txBody>
          <a:bodyPr wrap="none">
            <a:spAutoFit/>
          </a:bodyPr>
          <a:lstStyle/>
          <a:p>
            <a:r>
              <a:rPr lang="en-US" sz="2600" dirty="0"/>
              <a:t>First</a:t>
            </a:r>
            <a:r>
              <a:rPr lang="en-US" dirty="0"/>
              <a:t> </a:t>
            </a:r>
            <a:r>
              <a:rPr lang="en-US" sz="2600" dirty="0"/>
              <a:t>things first</a:t>
            </a:r>
          </a:p>
        </p:txBody>
      </p:sp>
      <p:sp>
        <p:nvSpPr>
          <p:cNvPr id="10" name="Rectangle 9">
            <a:extLst>
              <a:ext uri="{FF2B5EF4-FFF2-40B4-BE49-F238E27FC236}">
                <a16:creationId xmlns:a16="http://schemas.microsoft.com/office/drawing/2014/main" id="{6F5B45CF-80CF-46BF-A909-A1EDCEB141C1}"/>
              </a:ext>
            </a:extLst>
          </p:cNvPr>
          <p:cNvSpPr/>
          <p:nvPr/>
        </p:nvSpPr>
        <p:spPr>
          <a:xfrm>
            <a:off x="1717558" y="5044602"/>
            <a:ext cx="10604540" cy="369332"/>
          </a:xfrm>
          <a:prstGeom prst="rect">
            <a:avLst/>
          </a:prstGeom>
        </p:spPr>
        <p:txBody>
          <a:bodyPr wrap="square">
            <a:spAutoFit/>
          </a:bodyPr>
          <a:lstStyle/>
          <a:p>
            <a:r>
              <a:rPr lang="en-US" dirty="0"/>
              <a:t>We would create an s3 bucket which would serve as an origin for our </a:t>
            </a:r>
            <a:r>
              <a:rPr lang="en-US" dirty="0" err="1"/>
              <a:t>cloudfront</a:t>
            </a:r>
            <a:r>
              <a:rPr lang="en-US" dirty="0"/>
              <a:t> distribution</a:t>
            </a:r>
          </a:p>
        </p:txBody>
      </p:sp>
      <p:sp>
        <p:nvSpPr>
          <p:cNvPr id="11" name="Rectangle 10">
            <a:extLst>
              <a:ext uri="{FF2B5EF4-FFF2-40B4-BE49-F238E27FC236}">
                <a16:creationId xmlns:a16="http://schemas.microsoft.com/office/drawing/2014/main" id="{E0AC0BD3-FF50-47DE-937B-A21B3BC08A2F}"/>
              </a:ext>
            </a:extLst>
          </p:cNvPr>
          <p:cNvSpPr/>
          <p:nvPr/>
        </p:nvSpPr>
        <p:spPr>
          <a:xfrm>
            <a:off x="1717558" y="5413934"/>
            <a:ext cx="7002696" cy="369332"/>
          </a:xfrm>
          <a:prstGeom prst="rect">
            <a:avLst/>
          </a:prstGeom>
        </p:spPr>
        <p:txBody>
          <a:bodyPr wrap="square">
            <a:spAutoFit/>
          </a:bodyPr>
          <a:lstStyle/>
          <a:p>
            <a:r>
              <a:rPr lang="en-US" dirty="0"/>
              <a:t>Once the bucket is created upload any file in the bucket</a:t>
            </a:r>
          </a:p>
        </p:txBody>
      </p:sp>
      <p:sp>
        <p:nvSpPr>
          <p:cNvPr id="13" name="Rectangle 12">
            <a:extLst>
              <a:ext uri="{FF2B5EF4-FFF2-40B4-BE49-F238E27FC236}">
                <a16:creationId xmlns:a16="http://schemas.microsoft.com/office/drawing/2014/main" id="{049C7CFE-30DB-49B3-901E-07F917EC0DD4}"/>
              </a:ext>
            </a:extLst>
          </p:cNvPr>
          <p:cNvSpPr/>
          <p:nvPr/>
        </p:nvSpPr>
        <p:spPr>
          <a:xfrm>
            <a:off x="1717558" y="5737100"/>
            <a:ext cx="9199486" cy="369332"/>
          </a:xfrm>
          <a:prstGeom prst="rect">
            <a:avLst/>
          </a:prstGeom>
        </p:spPr>
        <p:txBody>
          <a:bodyPr wrap="square">
            <a:spAutoFit/>
          </a:bodyPr>
          <a:lstStyle/>
          <a:p>
            <a:r>
              <a:rPr lang="en-US" dirty="0"/>
              <a:t>Make the file public for the object and then upload the object in the bucket</a:t>
            </a:r>
          </a:p>
        </p:txBody>
      </p:sp>
    </p:spTree>
    <p:extLst>
      <p:ext uri="{BB962C8B-B14F-4D97-AF65-F5344CB8AC3E}">
        <p14:creationId xmlns:p14="http://schemas.microsoft.com/office/powerpoint/2010/main" val="3807317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Let’s Navigate to the </a:t>
            </a:r>
            <a:r>
              <a:rPr lang="en-US" sz="2600" dirty="0" err="1"/>
              <a:t>Cloudfront</a:t>
            </a:r>
            <a:r>
              <a:rPr lang="en-US" sz="2600" dirty="0"/>
              <a:t> section in the console</a:t>
            </a:r>
          </a:p>
        </p:txBody>
      </p:sp>
      <p:sp>
        <p:nvSpPr>
          <p:cNvPr id="5" name="Rectangle 4">
            <a:extLst>
              <a:ext uri="{FF2B5EF4-FFF2-40B4-BE49-F238E27FC236}">
                <a16:creationId xmlns:a16="http://schemas.microsoft.com/office/drawing/2014/main" id="{CA9660C6-3B40-48B4-98B9-003B199D56E1}"/>
              </a:ext>
            </a:extLst>
          </p:cNvPr>
          <p:cNvSpPr/>
          <p:nvPr/>
        </p:nvSpPr>
        <p:spPr>
          <a:xfrm>
            <a:off x="1717558" y="1812945"/>
            <a:ext cx="4915128" cy="369332"/>
          </a:xfrm>
          <a:prstGeom prst="rect">
            <a:avLst/>
          </a:prstGeom>
        </p:spPr>
        <p:txBody>
          <a:bodyPr wrap="none">
            <a:spAutoFit/>
          </a:bodyPr>
          <a:lstStyle/>
          <a:p>
            <a:r>
              <a:rPr lang="en-US" dirty="0" err="1"/>
              <a:t>Cloudfront</a:t>
            </a:r>
            <a:r>
              <a:rPr lang="en-US" dirty="0"/>
              <a:t> is under the networking section</a:t>
            </a:r>
          </a:p>
        </p:txBody>
      </p:sp>
      <p:pic>
        <p:nvPicPr>
          <p:cNvPr id="14" name="Picture 13">
            <a:extLst>
              <a:ext uri="{FF2B5EF4-FFF2-40B4-BE49-F238E27FC236}">
                <a16:creationId xmlns:a16="http://schemas.microsoft.com/office/drawing/2014/main" id="{91BBF329-6941-403D-B91C-75C4D014B983}"/>
              </a:ext>
            </a:extLst>
          </p:cNvPr>
          <p:cNvPicPr>
            <a:picLocks noChangeAspect="1"/>
          </p:cNvPicPr>
          <p:nvPr/>
        </p:nvPicPr>
        <p:blipFill>
          <a:blip r:embed="rId2"/>
          <a:stretch>
            <a:fillRect/>
          </a:stretch>
        </p:blipFill>
        <p:spPr>
          <a:xfrm>
            <a:off x="1308846" y="2305388"/>
            <a:ext cx="9842374" cy="4195773"/>
          </a:xfrm>
          <a:prstGeom prst="rect">
            <a:avLst/>
          </a:prstGeom>
        </p:spPr>
      </p:pic>
    </p:spTree>
    <p:extLst>
      <p:ext uri="{BB962C8B-B14F-4D97-AF65-F5344CB8AC3E}">
        <p14:creationId xmlns:p14="http://schemas.microsoft.com/office/powerpoint/2010/main" val="391159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History of AWS till 2018</a:t>
            </a:r>
          </a:p>
        </p:txBody>
      </p:sp>
      <p:sp>
        <p:nvSpPr>
          <p:cNvPr id="3" name="Rectangle 2">
            <a:extLst>
              <a:ext uri="{FF2B5EF4-FFF2-40B4-BE49-F238E27FC236}">
                <a16:creationId xmlns:a16="http://schemas.microsoft.com/office/drawing/2014/main" id="{C0AE1E97-B44A-464F-9088-E8920074E874}"/>
              </a:ext>
            </a:extLst>
          </p:cNvPr>
          <p:cNvSpPr/>
          <p:nvPr/>
        </p:nvSpPr>
        <p:spPr>
          <a:xfrm>
            <a:off x="1118367" y="1437836"/>
            <a:ext cx="8661524" cy="923330"/>
          </a:xfrm>
          <a:prstGeom prst="rect">
            <a:avLst/>
          </a:prstGeom>
        </p:spPr>
        <p:txBody>
          <a:bodyPr wrap="square">
            <a:spAutoFit/>
          </a:bodyPr>
          <a:lstStyle/>
          <a:p>
            <a:r>
              <a:rPr lang="en-US" b="1" dirty="0"/>
              <a:t>Although you won’t be quizzed on this but It is good to know where AWS has come from and why you should get certified and what would you get out of it.</a:t>
            </a:r>
            <a:endParaRPr lang="en-US" dirty="0"/>
          </a:p>
        </p:txBody>
      </p:sp>
      <p:sp>
        <p:nvSpPr>
          <p:cNvPr id="6" name="Rectangle 5">
            <a:extLst>
              <a:ext uri="{FF2B5EF4-FFF2-40B4-BE49-F238E27FC236}">
                <a16:creationId xmlns:a16="http://schemas.microsoft.com/office/drawing/2014/main" id="{E20B7E73-C4E5-40DF-B0B5-F6602BEA506C}"/>
              </a:ext>
            </a:extLst>
          </p:cNvPr>
          <p:cNvSpPr/>
          <p:nvPr/>
        </p:nvSpPr>
        <p:spPr>
          <a:xfrm>
            <a:off x="1118367" y="2478500"/>
            <a:ext cx="6096000" cy="430887"/>
          </a:xfrm>
          <a:prstGeom prst="rect">
            <a:avLst/>
          </a:prstGeom>
        </p:spPr>
        <p:txBody>
          <a:bodyPr>
            <a:spAutoFit/>
          </a:bodyPr>
          <a:lstStyle/>
          <a:p>
            <a:r>
              <a:rPr lang="en-US" sz="2200" dirty="0"/>
              <a:t>Before AWS how things used to work</a:t>
            </a:r>
          </a:p>
        </p:txBody>
      </p:sp>
      <p:sp>
        <p:nvSpPr>
          <p:cNvPr id="7" name="Rectangle 6">
            <a:extLst>
              <a:ext uri="{FF2B5EF4-FFF2-40B4-BE49-F238E27FC236}">
                <a16:creationId xmlns:a16="http://schemas.microsoft.com/office/drawing/2014/main" id="{722A391D-99D6-4CAA-A2BD-DA1DEB29E583}"/>
              </a:ext>
            </a:extLst>
          </p:cNvPr>
          <p:cNvSpPr/>
          <p:nvPr/>
        </p:nvSpPr>
        <p:spPr>
          <a:xfrm>
            <a:off x="1118367" y="2937867"/>
            <a:ext cx="10853854" cy="923330"/>
          </a:xfrm>
          <a:prstGeom prst="rect">
            <a:avLst/>
          </a:prstGeom>
        </p:spPr>
        <p:txBody>
          <a:bodyPr wrap="square">
            <a:spAutoFit/>
          </a:bodyPr>
          <a:lstStyle/>
          <a:p>
            <a:r>
              <a:rPr lang="en-US" dirty="0"/>
              <a:t>In case you want to build webservers/app you have to get quotes from vendors and order physical servers. Once you have to servers you have to get it configured, rack and stack them in your DC apply your organization policies. This would generally take 15-20 days to even months</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7" y="4065087"/>
            <a:ext cx="10244726" cy="646331"/>
          </a:xfrm>
          <a:prstGeom prst="rect">
            <a:avLst/>
          </a:prstGeom>
        </p:spPr>
        <p:txBody>
          <a:bodyPr wrap="square">
            <a:spAutoFit/>
          </a:bodyPr>
          <a:lstStyle/>
          <a:p>
            <a:pPr marL="342900" indent="-342900">
              <a:buFont typeface="Arial" panose="020B0604020202020204" pitchFamily="34" charset="0"/>
              <a:buChar char="•"/>
            </a:pPr>
            <a:r>
              <a:rPr lang="en-US" dirty="0"/>
              <a:t>AWS started in 2003 when Chris </a:t>
            </a:r>
            <a:r>
              <a:rPr lang="en-US" dirty="0" err="1"/>
              <a:t>Pinkhan</a:t>
            </a:r>
            <a:r>
              <a:rPr lang="en-US" dirty="0"/>
              <a:t> and Benjamin Black presented a use case for this. They suggested it selling it as a service</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7" y="4730642"/>
            <a:ext cx="6698638" cy="369332"/>
          </a:xfrm>
          <a:prstGeom prst="rect">
            <a:avLst/>
          </a:prstGeom>
        </p:spPr>
        <p:txBody>
          <a:bodyPr wrap="square">
            <a:spAutoFit/>
          </a:bodyPr>
          <a:lstStyle/>
          <a:p>
            <a:pPr marL="285750" indent="-285750">
              <a:buFont typeface="Arial" panose="020B0604020202020204" pitchFamily="34" charset="0"/>
              <a:buChar char="•"/>
            </a:pPr>
            <a:r>
              <a:rPr lang="en-US" dirty="0"/>
              <a:t> SQS was the very first service that was launched in 2004</a:t>
            </a:r>
          </a:p>
        </p:txBody>
      </p:sp>
      <p:sp>
        <p:nvSpPr>
          <p:cNvPr id="13" name="Rectangle 12">
            <a:extLst>
              <a:ext uri="{FF2B5EF4-FFF2-40B4-BE49-F238E27FC236}">
                <a16:creationId xmlns:a16="http://schemas.microsoft.com/office/drawing/2014/main" id="{290E08A4-4DAD-4B93-8A3B-7D8E63653A2F}"/>
              </a:ext>
            </a:extLst>
          </p:cNvPr>
          <p:cNvSpPr/>
          <p:nvPr/>
        </p:nvSpPr>
        <p:spPr>
          <a:xfrm>
            <a:off x="1118367" y="5119198"/>
            <a:ext cx="6397319" cy="369332"/>
          </a:xfrm>
          <a:prstGeom prst="rect">
            <a:avLst/>
          </a:prstGeom>
        </p:spPr>
        <p:txBody>
          <a:bodyPr wrap="square">
            <a:spAutoFit/>
          </a:bodyPr>
          <a:lstStyle/>
          <a:p>
            <a:pPr marL="285750" indent="-285750">
              <a:buFont typeface="Arial" panose="020B0604020202020204" pitchFamily="34" charset="0"/>
              <a:buChar char="•"/>
            </a:pPr>
            <a:r>
              <a:rPr lang="en-US" dirty="0"/>
              <a:t>AWS was officially launched as a brand in 2006</a:t>
            </a:r>
          </a:p>
        </p:txBody>
      </p:sp>
      <p:sp>
        <p:nvSpPr>
          <p:cNvPr id="14" name="Rectangle 13">
            <a:extLst>
              <a:ext uri="{FF2B5EF4-FFF2-40B4-BE49-F238E27FC236}">
                <a16:creationId xmlns:a16="http://schemas.microsoft.com/office/drawing/2014/main" id="{6F77697A-9D0F-4AA7-AA27-E561AFAA80A2}"/>
              </a:ext>
            </a:extLst>
          </p:cNvPr>
          <p:cNvSpPr/>
          <p:nvPr/>
        </p:nvSpPr>
        <p:spPr>
          <a:xfrm>
            <a:off x="1118367" y="5507754"/>
            <a:ext cx="10315644" cy="369332"/>
          </a:xfrm>
          <a:prstGeom prst="rect">
            <a:avLst/>
          </a:prstGeom>
        </p:spPr>
        <p:txBody>
          <a:bodyPr wrap="none">
            <a:spAutoFit/>
          </a:bodyPr>
          <a:lstStyle/>
          <a:p>
            <a:pPr marL="285750" indent="-285750">
              <a:buFont typeface="Arial" panose="020B0604020202020204" pitchFamily="34" charset="0"/>
              <a:buChar char="•"/>
            </a:pPr>
            <a:r>
              <a:rPr lang="en-US" dirty="0"/>
              <a:t>By the end 0f 2007 more than 180,000 developers were on the platform using the services</a:t>
            </a:r>
          </a:p>
        </p:txBody>
      </p:sp>
      <p:sp>
        <p:nvSpPr>
          <p:cNvPr id="15" name="Rectangle 14">
            <a:extLst>
              <a:ext uri="{FF2B5EF4-FFF2-40B4-BE49-F238E27FC236}">
                <a16:creationId xmlns:a16="http://schemas.microsoft.com/office/drawing/2014/main" id="{4DB44A0A-5E7C-4BC9-8425-691C875D28FF}"/>
              </a:ext>
            </a:extLst>
          </p:cNvPr>
          <p:cNvSpPr/>
          <p:nvPr/>
        </p:nvSpPr>
        <p:spPr>
          <a:xfrm>
            <a:off x="1118367" y="5896310"/>
            <a:ext cx="8012130" cy="369332"/>
          </a:xfrm>
          <a:prstGeom prst="rect">
            <a:avLst/>
          </a:prstGeom>
        </p:spPr>
        <p:txBody>
          <a:bodyPr wrap="none">
            <a:spAutoFit/>
          </a:bodyPr>
          <a:lstStyle/>
          <a:p>
            <a:pPr marL="285750" indent="-285750">
              <a:buFont typeface="Arial" panose="020B0604020202020204" pitchFamily="34" charset="0"/>
              <a:buChar char="•"/>
            </a:pPr>
            <a:r>
              <a:rPr lang="en-US" dirty="0"/>
              <a:t>2010 all the infrastructure running amazon.com moved over to AWS</a:t>
            </a:r>
          </a:p>
        </p:txBody>
      </p:sp>
      <p:sp>
        <p:nvSpPr>
          <p:cNvPr id="16" name="Rectangle 15">
            <a:extLst>
              <a:ext uri="{FF2B5EF4-FFF2-40B4-BE49-F238E27FC236}">
                <a16:creationId xmlns:a16="http://schemas.microsoft.com/office/drawing/2014/main" id="{2DFF8D27-1E5E-4BD5-A15B-8C49B1B28CB8}"/>
              </a:ext>
            </a:extLst>
          </p:cNvPr>
          <p:cNvSpPr/>
          <p:nvPr/>
        </p:nvSpPr>
        <p:spPr>
          <a:xfrm>
            <a:off x="1118366" y="6211668"/>
            <a:ext cx="6252590" cy="369332"/>
          </a:xfrm>
          <a:prstGeom prst="rect">
            <a:avLst/>
          </a:prstGeom>
        </p:spPr>
        <p:txBody>
          <a:bodyPr wrap="square">
            <a:spAutoFit/>
          </a:bodyPr>
          <a:lstStyle/>
          <a:p>
            <a:pPr marL="285750" indent="-285750">
              <a:buFont typeface="Arial" panose="020B0604020202020204" pitchFamily="34" charset="0"/>
              <a:buChar char="•"/>
            </a:pPr>
            <a:r>
              <a:rPr lang="en-US" dirty="0"/>
              <a:t>2012 first </a:t>
            </a:r>
            <a:r>
              <a:rPr lang="en-US" dirty="0" err="1"/>
              <a:t>re:invent</a:t>
            </a:r>
            <a:r>
              <a:rPr lang="en-US" dirty="0"/>
              <a:t> conference was launched</a:t>
            </a:r>
          </a:p>
        </p:txBody>
      </p:sp>
    </p:spTree>
    <p:extLst>
      <p:ext uri="{BB962C8B-B14F-4D97-AF65-F5344CB8AC3E}">
        <p14:creationId xmlns:p14="http://schemas.microsoft.com/office/powerpoint/2010/main" val="3379091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pic>
        <p:nvPicPr>
          <p:cNvPr id="4" name="Picture 3">
            <a:extLst>
              <a:ext uri="{FF2B5EF4-FFF2-40B4-BE49-F238E27FC236}">
                <a16:creationId xmlns:a16="http://schemas.microsoft.com/office/drawing/2014/main" id="{79ADFFFE-92C3-411E-845D-1EFD2146DDFE}"/>
              </a:ext>
            </a:extLst>
          </p:cNvPr>
          <p:cNvPicPr>
            <a:picLocks noChangeAspect="1"/>
          </p:cNvPicPr>
          <p:nvPr/>
        </p:nvPicPr>
        <p:blipFill>
          <a:blip r:embed="rId2"/>
          <a:stretch>
            <a:fillRect/>
          </a:stretch>
        </p:blipFill>
        <p:spPr>
          <a:xfrm>
            <a:off x="1449660" y="1812945"/>
            <a:ext cx="4585849" cy="4248150"/>
          </a:xfrm>
          <a:prstGeom prst="rect">
            <a:avLst/>
          </a:prstGeom>
        </p:spPr>
      </p:pic>
      <p:sp>
        <p:nvSpPr>
          <p:cNvPr id="6" name="Rectangle 5">
            <a:extLst>
              <a:ext uri="{FF2B5EF4-FFF2-40B4-BE49-F238E27FC236}">
                <a16:creationId xmlns:a16="http://schemas.microsoft.com/office/drawing/2014/main" id="{2F4D823B-64AA-4214-BE34-6BA11CF7E842}"/>
              </a:ext>
            </a:extLst>
          </p:cNvPr>
          <p:cNvSpPr/>
          <p:nvPr/>
        </p:nvSpPr>
        <p:spPr>
          <a:xfrm>
            <a:off x="6200078" y="1859077"/>
            <a:ext cx="5931431" cy="369332"/>
          </a:xfrm>
          <a:prstGeom prst="rect">
            <a:avLst/>
          </a:prstGeom>
        </p:spPr>
        <p:txBody>
          <a:bodyPr wrap="square">
            <a:spAutoFit/>
          </a:bodyPr>
          <a:lstStyle/>
          <a:p>
            <a:r>
              <a:rPr lang="en-US" dirty="0"/>
              <a:t>Origin domain name :- where the origin comes from</a:t>
            </a:r>
          </a:p>
        </p:txBody>
      </p:sp>
      <p:sp>
        <p:nvSpPr>
          <p:cNvPr id="7" name="Rectangle 6">
            <a:extLst>
              <a:ext uri="{FF2B5EF4-FFF2-40B4-BE49-F238E27FC236}">
                <a16:creationId xmlns:a16="http://schemas.microsoft.com/office/drawing/2014/main" id="{596407EE-B7D7-4635-8635-32530F97F296}"/>
              </a:ext>
            </a:extLst>
          </p:cNvPr>
          <p:cNvSpPr/>
          <p:nvPr/>
        </p:nvSpPr>
        <p:spPr>
          <a:xfrm>
            <a:off x="6200078" y="2228409"/>
            <a:ext cx="6096000" cy="646331"/>
          </a:xfrm>
          <a:prstGeom prst="rect">
            <a:avLst/>
          </a:prstGeom>
        </p:spPr>
        <p:txBody>
          <a:bodyPr>
            <a:spAutoFit/>
          </a:bodyPr>
          <a:lstStyle/>
          <a:p>
            <a:r>
              <a:rPr lang="en-US" dirty="0"/>
              <a:t>It can be your AWS S3 bucket or an ELB or you can enter your on </a:t>
            </a:r>
            <a:r>
              <a:rPr lang="en-US" dirty="0" err="1"/>
              <a:t>prem</a:t>
            </a:r>
            <a:r>
              <a:rPr lang="en-US" dirty="0"/>
              <a:t> server address</a:t>
            </a:r>
          </a:p>
        </p:txBody>
      </p:sp>
      <p:sp>
        <p:nvSpPr>
          <p:cNvPr id="8" name="Rectangle 7">
            <a:extLst>
              <a:ext uri="{FF2B5EF4-FFF2-40B4-BE49-F238E27FC236}">
                <a16:creationId xmlns:a16="http://schemas.microsoft.com/office/drawing/2014/main" id="{E2B59652-4378-4B98-AB56-32C23C5F2C74}"/>
              </a:ext>
            </a:extLst>
          </p:cNvPr>
          <p:cNvSpPr/>
          <p:nvPr/>
        </p:nvSpPr>
        <p:spPr>
          <a:xfrm>
            <a:off x="6200078" y="2840008"/>
            <a:ext cx="6096000" cy="646331"/>
          </a:xfrm>
          <a:prstGeom prst="rect">
            <a:avLst/>
          </a:prstGeom>
        </p:spPr>
        <p:txBody>
          <a:bodyPr>
            <a:spAutoFit/>
          </a:bodyPr>
          <a:lstStyle/>
          <a:p>
            <a:r>
              <a:rPr lang="en-US" dirty="0"/>
              <a:t>Origin path :- adding multiple subfolders within that origin</a:t>
            </a:r>
          </a:p>
        </p:txBody>
      </p:sp>
      <p:sp>
        <p:nvSpPr>
          <p:cNvPr id="9" name="Rectangle 8">
            <a:extLst>
              <a:ext uri="{FF2B5EF4-FFF2-40B4-BE49-F238E27FC236}">
                <a16:creationId xmlns:a16="http://schemas.microsoft.com/office/drawing/2014/main" id="{75D9781F-6DE6-4F4B-9AAA-483DCE5C903B}"/>
              </a:ext>
            </a:extLst>
          </p:cNvPr>
          <p:cNvSpPr/>
          <p:nvPr/>
        </p:nvSpPr>
        <p:spPr>
          <a:xfrm>
            <a:off x="6200078" y="3486339"/>
            <a:ext cx="2861681" cy="369332"/>
          </a:xfrm>
          <a:prstGeom prst="rect">
            <a:avLst/>
          </a:prstGeom>
        </p:spPr>
        <p:txBody>
          <a:bodyPr wrap="none">
            <a:spAutoFit/>
          </a:bodyPr>
          <a:lstStyle/>
          <a:p>
            <a:r>
              <a:rPr lang="en-US" dirty="0"/>
              <a:t>Origin id- origin id name</a:t>
            </a:r>
          </a:p>
        </p:txBody>
      </p:sp>
      <p:sp>
        <p:nvSpPr>
          <p:cNvPr id="10" name="Rectangle 9">
            <a:extLst>
              <a:ext uri="{FF2B5EF4-FFF2-40B4-BE49-F238E27FC236}">
                <a16:creationId xmlns:a16="http://schemas.microsoft.com/office/drawing/2014/main" id="{7443867C-99DC-4D52-9170-B709D80FF58D}"/>
              </a:ext>
            </a:extLst>
          </p:cNvPr>
          <p:cNvSpPr/>
          <p:nvPr/>
        </p:nvSpPr>
        <p:spPr>
          <a:xfrm>
            <a:off x="6200078" y="3842311"/>
            <a:ext cx="6096000" cy="1200329"/>
          </a:xfrm>
          <a:prstGeom prst="rect">
            <a:avLst/>
          </a:prstGeom>
        </p:spPr>
        <p:txBody>
          <a:bodyPr>
            <a:spAutoFit/>
          </a:bodyPr>
          <a:lstStyle/>
          <a:p>
            <a:r>
              <a:rPr lang="en-US" dirty="0"/>
              <a:t>Restrict bucket access :- what this essentially means stop people using that S3 </a:t>
            </a:r>
            <a:r>
              <a:rPr lang="en-US" dirty="0" err="1"/>
              <a:t>url</a:t>
            </a:r>
            <a:r>
              <a:rPr lang="en-US" dirty="0"/>
              <a:t>, even if the object is not publicly accessible </a:t>
            </a:r>
            <a:r>
              <a:rPr lang="en-US" dirty="0" err="1"/>
              <a:t>cloudfront</a:t>
            </a:r>
            <a:r>
              <a:rPr lang="en-US" dirty="0"/>
              <a:t> would be able to deliver that content</a:t>
            </a:r>
          </a:p>
        </p:txBody>
      </p:sp>
      <p:sp>
        <p:nvSpPr>
          <p:cNvPr id="11" name="Rectangle 10">
            <a:extLst>
              <a:ext uri="{FF2B5EF4-FFF2-40B4-BE49-F238E27FC236}">
                <a16:creationId xmlns:a16="http://schemas.microsoft.com/office/drawing/2014/main" id="{FAA1A733-7A08-4B84-A046-04977CFA22BA}"/>
              </a:ext>
            </a:extLst>
          </p:cNvPr>
          <p:cNvSpPr/>
          <p:nvPr/>
        </p:nvSpPr>
        <p:spPr>
          <a:xfrm>
            <a:off x="6200078" y="4878879"/>
            <a:ext cx="6096000" cy="646331"/>
          </a:xfrm>
          <a:prstGeom prst="rect">
            <a:avLst/>
          </a:prstGeom>
        </p:spPr>
        <p:txBody>
          <a:bodyPr>
            <a:spAutoFit/>
          </a:bodyPr>
          <a:lstStyle/>
          <a:p>
            <a:r>
              <a:rPr lang="en-US" dirty="0"/>
              <a:t>In order to restrict bucket access we have to create an OAI</a:t>
            </a:r>
          </a:p>
        </p:txBody>
      </p:sp>
      <p:sp>
        <p:nvSpPr>
          <p:cNvPr id="13" name="Rectangle 12">
            <a:extLst>
              <a:ext uri="{FF2B5EF4-FFF2-40B4-BE49-F238E27FC236}">
                <a16:creationId xmlns:a16="http://schemas.microsoft.com/office/drawing/2014/main" id="{F307365A-1AFE-4547-A223-D072401B0F48}"/>
              </a:ext>
            </a:extLst>
          </p:cNvPr>
          <p:cNvSpPr/>
          <p:nvPr/>
        </p:nvSpPr>
        <p:spPr>
          <a:xfrm>
            <a:off x="6200078" y="5413506"/>
            <a:ext cx="6096000" cy="1200329"/>
          </a:xfrm>
          <a:prstGeom prst="rect">
            <a:avLst/>
          </a:prstGeom>
        </p:spPr>
        <p:txBody>
          <a:bodyPr>
            <a:spAutoFit/>
          </a:bodyPr>
          <a:lstStyle/>
          <a:p>
            <a:r>
              <a:rPr lang="en-US" dirty="0"/>
              <a:t>What this essentially does it creates an user just like "everyone" and you apply permission to that user and this users is only called when </a:t>
            </a:r>
            <a:r>
              <a:rPr lang="en-US" dirty="0" err="1"/>
              <a:t>cloudfront</a:t>
            </a:r>
            <a:r>
              <a:rPr lang="en-US" dirty="0"/>
              <a:t> makes a call to origin</a:t>
            </a:r>
          </a:p>
        </p:txBody>
      </p:sp>
    </p:spTree>
    <p:extLst>
      <p:ext uri="{BB962C8B-B14F-4D97-AF65-F5344CB8AC3E}">
        <p14:creationId xmlns:p14="http://schemas.microsoft.com/office/powerpoint/2010/main" val="24785553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6" name="Rectangle 5">
            <a:extLst>
              <a:ext uri="{FF2B5EF4-FFF2-40B4-BE49-F238E27FC236}">
                <a16:creationId xmlns:a16="http://schemas.microsoft.com/office/drawing/2014/main" id="{2F4D823B-64AA-4214-BE34-6BA11CF7E842}"/>
              </a:ext>
            </a:extLst>
          </p:cNvPr>
          <p:cNvSpPr/>
          <p:nvPr/>
        </p:nvSpPr>
        <p:spPr>
          <a:xfrm>
            <a:off x="1583473" y="1767726"/>
            <a:ext cx="10225668" cy="646331"/>
          </a:xfrm>
          <a:prstGeom prst="rect">
            <a:avLst/>
          </a:prstGeom>
        </p:spPr>
        <p:txBody>
          <a:bodyPr wrap="square">
            <a:spAutoFit/>
          </a:bodyPr>
          <a:lstStyle/>
          <a:p>
            <a:r>
              <a:rPr lang="en-US" dirty="0"/>
              <a:t>Also after that please update the bucket policy if this is not done you have to grant this user permission manually</a:t>
            </a:r>
          </a:p>
        </p:txBody>
      </p:sp>
      <p:pic>
        <p:nvPicPr>
          <p:cNvPr id="17" name="Picture 16">
            <a:extLst>
              <a:ext uri="{FF2B5EF4-FFF2-40B4-BE49-F238E27FC236}">
                <a16:creationId xmlns:a16="http://schemas.microsoft.com/office/drawing/2014/main" id="{1B835656-F424-4445-BAC8-F501526DA6C6}"/>
              </a:ext>
            </a:extLst>
          </p:cNvPr>
          <p:cNvPicPr>
            <a:picLocks noChangeAspect="1"/>
          </p:cNvPicPr>
          <p:nvPr/>
        </p:nvPicPr>
        <p:blipFill>
          <a:blip r:embed="rId2"/>
          <a:stretch>
            <a:fillRect/>
          </a:stretch>
        </p:blipFill>
        <p:spPr>
          <a:xfrm>
            <a:off x="1583473" y="2536721"/>
            <a:ext cx="4165213" cy="4064802"/>
          </a:xfrm>
          <a:prstGeom prst="rect">
            <a:avLst/>
          </a:prstGeom>
        </p:spPr>
      </p:pic>
      <p:sp>
        <p:nvSpPr>
          <p:cNvPr id="18" name="Rectangle 17">
            <a:extLst>
              <a:ext uri="{FF2B5EF4-FFF2-40B4-BE49-F238E27FC236}">
                <a16:creationId xmlns:a16="http://schemas.microsoft.com/office/drawing/2014/main" id="{3C8DB867-8B26-4762-BB41-92CA3EF12B30}"/>
              </a:ext>
            </a:extLst>
          </p:cNvPr>
          <p:cNvSpPr/>
          <p:nvPr/>
        </p:nvSpPr>
        <p:spPr>
          <a:xfrm>
            <a:off x="5853951" y="2536721"/>
            <a:ext cx="6096000" cy="646331"/>
          </a:xfrm>
          <a:prstGeom prst="rect">
            <a:avLst/>
          </a:prstGeom>
        </p:spPr>
        <p:txBody>
          <a:bodyPr>
            <a:spAutoFit/>
          </a:bodyPr>
          <a:lstStyle/>
          <a:p>
            <a:r>
              <a:rPr lang="en-US" dirty="0"/>
              <a:t>Path pattern :- this allows us to set a path pattern in case of multiple origin serving the content</a:t>
            </a:r>
          </a:p>
        </p:txBody>
      </p:sp>
      <p:sp>
        <p:nvSpPr>
          <p:cNvPr id="19" name="Rectangle 18">
            <a:extLst>
              <a:ext uri="{FF2B5EF4-FFF2-40B4-BE49-F238E27FC236}">
                <a16:creationId xmlns:a16="http://schemas.microsoft.com/office/drawing/2014/main" id="{40E79556-9915-44D3-805D-BA0673BBE6EC}"/>
              </a:ext>
            </a:extLst>
          </p:cNvPr>
          <p:cNvSpPr/>
          <p:nvPr/>
        </p:nvSpPr>
        <p:spPr>
          <a:xfrm>
            <a:off x="5853951" y="3183052"/>
            <a:ext cx="6096000" cy="646331"/>
          </a:xfrm>
          <a:prstGeom prst="rect">
            <a:avLst/>
          </a:prstGeom>
        </p:spPr>
        <p:txBody>
          <a:bodyPr>
            <a:spAutoFit/>
          </a:bodyPr>
          <a:lstStyle/>
          <a:p>
            <a:r>
              <a:rPr lang="en-US" dirty="0"/>
              <a:t>GET,HEAD,PUT, POST, PATCH,DELETE is used to upload the contents to edge location</a:t>
            </a:r>
          </a:p>
        </p:txBody>
      </p:sp>
      <p:sp>
        <p:nvSpPr>
          <p:cNvPr id="20" name="Rectangle 19">
            <a:extLst>
              <a:ext uri="{FF2B5EF4-FFF2-40B4-BE49-F238E27FC236}">
                <a16:creationId xmlns:a16="http://schemas.microsoft.com/office/drawing/2014/main" id="{DAE96553-060B-4328-82FB-08757A607839}"/>
              </a:ext>
            </a:extLst>
          </p:cNvPr>
          <p:cNvSpPr/>
          <p:nvPr/>
        </p:nvSpPr>
        <p:spPr>
          <a:xfrm>
            <a:off x="5853951" y="3800883"/>
            <a:ext cx="6096000" cy="923330"/>
          </a:xfrm>
          <a:prstGeom prst="rect">
            <a:avLst/>
          </a:prstGeom>
        </p:spPr>
        <p:txBody>
          <a:bodyPr>
            <a:spAutoFit/>
          </a:bodyPr>
          <a:lstStyle/>
          <a:p>
            <a:r>
              <a:rPr lang="en-US" dirty="0"/>
              <a:t>TTL :- it is the time which is defined in seconds and the object is stored in the edge location, TTL is always in seconds</a:t>
            </a:r>
          </a:p>
        </p:txBody>
      </p:sp>
      <p:sp>
        <p:nvSpPr>
          <p:cNvPr id="21" name="Rectangle 20">
            <a:extLst>
              <a:ext uri="{FF2B5EF4-FFF2-40B4-BE49-F238E27FC236}">
                <a16:creationId xmlns:a16="http://schemas.microsoft.com/office/drawing/2014/main" id="{DF5908B0-DF88-48AC-BA7C-7D520D3750DA}"/>
              </a:ext>
            </a:extLst>
          </p:cNvPr>
          <p:cNvSpPr/>
          <p:nvPr/>
        </p:nvSpPr>
        <p:spPr>
          <a:xfrm>
            <a:off x="6950926" y="4569122"/>
            <a:ext cx="6096000" cy="923330"/>
          </a:xfrm>
          <a:prstGeom prst="rect">
            <a:avLst/>
          </a:prstGeom>
        </p:spPr>
        <p:txBody>
          <a:bodyPr>
            <a:spAutoFit/>
          </a:bodyPr>
          <a:lstStyle/>
          <a:p>
            <a:r>
              <a:rPr lang="en-US" dirty="0"/>
              <a:t>Min value :- 0</a:t>
            </a:r>
          </a:p>
          <a:p>
            <a:r>
              <a:rPr lang="en-US" dirty="0"/>
              <a:t>Max:- 365 days</a:t>
            </a:r>
          </a:p>
          <a:p>
            <a:r>
              <a:rPr lang="en-US" dirty="0"/>
              <a:t>default :- 24 hours</a:t>
            </a:r>
          </a:p>
        </p:txBody>
      </p:sp>
      <p:sp>
        <p:nvSpPr>
          <p:cNvPr id="22" name="Rectangle 21">
            <a:extLst>
              <a:ext uri="{FF2B5EF4-FFF2-40B4-BE49-F238E27FC236}">
                <a16:creationId xmlns:a16="http://schemas.microsoft.com/office/drawing/2014/main" id="{CABDBFB7-34E8-4D32-B9DF-709EFEC53C48}"/>
              </a:ext>
            </a:extLst>
          </p:cNvPr>
          <p:cNvSpPr/>
          <p:nvPr/>
        </p:nvSpPr>
        <p:spPr>
          <a:xfrm>
            <a:off x="5853951" y="5417274"/>
            <a:ext cx="6096000" cy="923330"/>
          </a:xfrm>
          <a:prstGeom prst="rect">
            <a:avLst/>
          </a:prstGeom>
        </p:spPr>
        <p:txBody>
          <a:bodyPr>
            <a:spAutoFit/>
          </a:bodyPr>
          <a:lstStyle/>
          <a:p>
            <a:r>
              <a:rPr lang="en-US" dirty="0"/>
              <a:t>Restrict Viewer access :- using signed </a:t>
            </a:r>
            <a:r>
              <a:rPr lang="en-US" dirty="0" err="1"/>
              <a:t>url</a:t>
            </a:r>
            <a:r>
              <a:rPr lang="en-US" dirty="0"/>
              <a:t> you can restrict viewer access where in only those users can access who has access to that URL</a:t>
            </a:r>
          </a:p>
        </p:txBody>
      </p:sp>
    </p:spTree>
    <p:extLst>
      <p:ext uri="{BB962C8B-B14F-4D97-AF65-F5344CB8AC3E}">
        <p14:creationId xmlns:p14="http://schemas.microsoft.com/office/powerpoint/2010/main" val="2415669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18" name="Rectangle 17">
            <a:extLst>
              <a:ext uri="{FF2B5EF4-FFF2-40B4-BE49-F238E27FC236}">
                <a16:creationId xmlns:a16="http://schemas.microsoft.com/office/drawing/2014/main" id="{3C8DB867-8B26-4762-BB41-92CA3EF12B30}"/>
              </a:ext>
            </a:extLst>
          </p:cNvPr>
          <p:cNvSpPr/>
          <p:nvPr/>
        </p:nvSpPr>
        <p:spPr>
          <a:xfrm>
            <a:off x="5868818" y="1818339"/>
            <a:ext cx="6096000" cy="923330"/>
          </a:xfrm>
          <a:prstGeom prst="rect">
            <a:avLst/>
          </a:prstGeom>
        </p:spPr>
        <p:txBody>
          <a:bodyPr>
            <a:spAutoFit/>
          </a:bodyPr>
          <a:lstStyle/>
          <a:p>
            <a:pPr marL="285750" indent="-285750">
              <a:buFont typeface="Arial" panose="020B0604020202020204" pitchFamily="34" charset="0"/>
              <a:buChar char="•"/>
            </a:pPr>
            <a:r>
              <a:rPr lang="en-US" dirty="0"/>
              <a:t>You can actually use WAF to prevent SQL injection, this provides an additional layer of security at layer 7</a:t>
            </a:r>
          </a:p>
        </p:txBody>
      </p:sp>
      <p:sp>
        <p:nvSpPr>
          <p:cNvPr id="19" name="Rectangle 18">
            <a:extLst>
              <a:ext uri="{FF2B5EF4-FFF2-40B4-BE49-F238E27FC236}">
                <a16:creationId xmlns:a16="http://schemas.microsoft.com/office/drawing/2014/main" id="{40E79556-9915-44D3-805D-BA0673BBE6EC}"/>
              </a:ext>
            </a:extLst>
          </p:cNvPr>
          <p:cNvSpPr/>
          <p:nvPr/>
        </p:nvSpPr>
        <p:spPr>
          <a:xfrm>
            <a:off x="5868818" y="2629062"/>
            <a:ext cx="6096000" cy="1200329"/>
          </a:xfrm>
          <a:prstGeom prst="rect">
            <a:avLst/>
          </a:prstGeom>
        </p:spPr>
        <p:txBody>
          <a:bodyPr>
            <a:spAutoFit/>
          </a:bodyPr>
          <a:lstStyle/>
          <a:p>
            <a:pPr marL="285750" indent="-285750">
              <a:buFont typeface="Arial" panose="020B0604020202020204" pitchFamily="34" charset="0"/>
              <a:buChar char="•"/>
            </a:pPr>
            <a:r>
              <a:rPr lang="en-US" dirty="0"/>
              <a:t>In case you are using your own SSL you have to purchase it and save it in SSL cert manager or in case you are using Route53 you can get SSL cert free</a:t>
            </a:r>
          </a:p>
        </p:txBody>
      </p:sp>
      <p:pic>
        <p:nvPicPr>
          <p:cNvPr id="4" name="Picture 3">
            <a:extLst>
              <a:ext uri="{FF2B5EF4-FFF2-40B4-BE49-F238E27FC236}">
                <a16:creationId xmlns:a16="http://schemas.microsoft.com/office/drawing/2014/main" id="{FBA551FD-2CD2-438E-AF78-24138F02C299}"/>
              </a:ext>
            </a:extLst>
          </p:cNvPr>
          <p:cNvPicPr>
            <a:picLocks noChangeAspect="1"/>
          </p:cNvPicPr>
          <p:nvPr/>
        </p:nvPicPr>
        <p:blipFill>
          <a:blip r:embed="rId2"/>
          <a:stretch>
            <a:fillRect/>
          </a:stretch>
        </p:blipFill>
        <p:spPr>
          <a:xfrm>
            <a:off x="1308846" y="1912865"/>
            <a:ext cx="4322520" cy="4030736"/>
          </a:xfrm>
          <a:prstGeom prst="rect">
            <a:avLst/>
          </a:prstGeom>
        </p:spPr>
      </p:pic>
      <p:sp>
        <p:nvSpPr>
          <p:cNvPr id="5" name="Rectangle 4">
            <a:extLst>
              <a:ext uri="{FF2B5EF4-FFF2-40B4-BE49-F238E27FC236}">
                <a16:creationId xmlns:a16="http://schemas.microsoft.com/office/drawing/2014/main" id="{BC78ACF4-2B35-4C0C-A541-06EDF1DE89F1}"/>
              </a:ext>
            </a:extLst>
          </p:cNvPr>
          <p:cNvSpPr/>
          <p:nvPr/>
        </p:nvSpPr>
        <p:spPr>
          <a:xfrm>
            <a:off x="425041" y="6338282"/>
            <a:ext cx="6888424" cy="369332"/>
          </a:xfrm>
          <a:prstGeom prst="rect">
            <a:avLst/>
          </a:prstGeom>
        </p:spPr>
        <p:txBody>
          <a:bodyPr wrap="none">
            <a:spAutoFit/>
          </a:bodyPr>
          <a:lstStyle/>
          <a:p>
            <a:r>
              <a:rPr lang="en-US" dirty="0"/>
              <a:t>NOTE :- </a:t>
            </a:r>
            <a:r>
              <a:rPr lang="en-US" dirty="0" err="1"/>
              <a:t>Cloudfront</a:t>
            </a:r>
            <a:r>
              <a:rPr lang="en-US" dirty="0"/>
              <a:t> takes some time to provision a distribution</a:t>
            </a:r>
          </a:p>
        </p:txBody>
      </p:sp>
    </p:spTree>
    <p:extLst>
      <p:ext uri="{BB962C8B-B14F-4D97-AF65-F5344CB8AC3E}">
        <p14:creationId xmlns:p14="http://schemas.microsoft.com/office/powerpoint/2010/main" val="2862065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err="1"/>
              <a:t>Cloudfront</a:t>
            </a:r>
            <a:endParaRPr lang="en-US" sz="2600" dirty="0"/>
          </a:p>
        </p:txBody>
      </p:sp>
      <p:sp>
        <p:nvSpPr>
          <p:cNvPr id="18" name="Rectangle 17">
            <a:extLst>
              <a:ext uri="{FF2B5EF4-FFF2-40B4-BE49-F238E27FC236}">
                <a16:creationId xmlns:a16="http://schemas.microsoft.com/office/drawing/2014/main" id="{3C8DB867-8B26-4762-BB41-92CA3EF12B30}"/>
              </a:ext>
            </a:extLst>
          </p:cNvPr>
          <p:cNvSpPr/>
          <p:nvPr/>
        </p:nvSpPr>
        <p:spPr>
          <a:xfrm>
            <a:off x="6096000" y="1951953"/>
            <a:ext cx="6096000" cy="369332"/>
          </a:xfrm>
          <a:prstGeom prst="rect">
            <a:avLst/>
          </a:prstGeom>
        </p:spPr>
        <p:txBody>
          <a:bodyPr>
            <a:spAutoFit/>
          </a:bodyPr>
          <a:lstStyle/>
          <a:p>
            <a:pPr marL="285750" indent="-285750">
              <a:buFont typeface="Arial" panose="020B0604020202020204" pitchFamily="34" charset="0"/>
              <a:buChar char="•"/>
            </a:pPr>
            <a:r>
              <a:rPr lang="en-US" dirty="0"/>
              <a:t>You can create custom error codes</a:t>
            </a:r>
          </a:p>
        </p:txBody>
      </p:sp>
      <p:pic>
        <p:nvPicPr>
          <p:cNvPr id="6" name="Picture 5">
            <a:extLst>
              <a:ext uri="{FF2B5EF4-FFF2-40B4-BE49-F238E27FC236}">
                <a16:creationId xmlns:a16="http://schemas.microsoft.com/office/drawing/2014/main" id="{07EB963F-6DB8-473D-9930-272B29E7DEC4}"/>
              </a:ext>
            </a:extLst>
          </p:cNvPr>
          <p:cNvPicPr>
            <a:picLocks noChangeAspect="1"/>
          </p:cNvPicPr>
          <p:nvPr/>
        </p:nvPicPr>
        <p:blipFill>
          <a:blip r:embed="rId2"/>
          <a:stretch>
            <a:fillRect/>
          </a:stretch>
        </p:blipFill>
        <p:spPr>
          <a:xfrm>
            <a:off x="425041" y="1940596"/>
            <a:ext cx="5529425" cy="4337541"/>
          </a:xfrm>
          <a:prstGeom prst="rect">
            <a:avLst/>
          </a:prstGeom>
        </p:spPr>
      </p:pic>
      <p:sp>
        <p:nvSpPr>
          <p:cNvPr id="7" name="Rectangle 6">
            <a:extLst>
              <a:ext uri="{FF2B5EF4-FFF2-40B4-BE49-F238E27FC236}">
                <a16:creationId xmlns:a16="http://schemas.microsoft.com/office/drawing/2014/main" id="{BE69E070-32EF-4B63-A434-AC561BAD5B4A}"/>
              </a:ext>
            </a:extLst>
          </p:cNvPr>
          <p:cNvSpPr/>
          <p:nvPr/>
        </p:nvSpPr>
        <p:spPr>
          <a:xfrm>
            <a:off x="6096000" y="2397686"/>
            <a:ext cx="6096000" cy="646331"/>
          </a:xfrm>
          <a:prstGeom prst="rect">
            <a:avLst/>
          </a:prstGeom>
        </p:spPr>
        <p:txBody>
          <a:bodyPr>
            <a:spAutoFit/>
          </a:bodyPr>
          <a:lstStyle/>
          <a:p>
            <a:pPr marL="285750" indent="-285750">
              <a:buFont typeface="Arial" panose="020B0604020202020204" pitchFamily="34" charset="0"/>
              <a:buChar char="•"/>
            </a:pPr>
            <a:r>
              <a:rPr lang="en-US" dirty="0"/>
              <a:t>Domain name :- is the URL that you need to access to get the content</a:t>
            </a:r>
          </a:p>
        </p:txBody>
      </p:sp>
      <p:sp>
        <p:nvSpPr>
          <p:cNvPr id="8" name="Rectangle 7">
            <a:extLst>
              <a:ext uri="{FF2B5EF4-FFF2-40B4-BE49-F238E27FC236}">
                <a16:creationId xmlns:a16="http://schemas.microsoft.com/office/drawing/2014/main" id="{D187E0F1-8078-4901-91B0-E5EB90B3CCB2}"/>
              </a:ext>
            </a:extLst>
          </p:cNvPr>
          <p:cNvSpPr/>
          <p:nvPr/>
        </p:nvSpPr>
        <p:spPr>
          <a:xfrm>
            <a:off x="6096000" y="3120418"/>
            <a:ext cx="6096000" cy="923330"/>
          </a:xfrm>
          <a:prstGeom prst="rect">
            <a:avLst/>
          </a:prstGeom>
        </p:spPr>
        <p:txBody>
          <a:bodyPr>
            <a:spAutoFit/>
          </a:bodyPr>
          <a:lstStyle/>
          <a:p>
            <a:pPr marL="285750" indent="-285750">
              <a:buFont typeface="Arial" panose="020B0604020202020204" pitchFamily="34" charset="0"/>
              <a:buChar char="•"/>
            </a:pPr>
            <a:r>
              <a:rPr lang="en-US" dirty="0"/>
              <a:t>You can also setup geolocation restriction you can either have blacklist or whitelist. You can have only one at a time</a:t>
            </a:r>
          </a:p>
        </p:txBody>
      </p:sp>
      <p:sp>
        <p:nvSpPr>
          <p:cNvPr id="9" name="Rectangle 8">
            <a:extLst>
              <a:ext uri="{FF2B5EF4-FFF2-40B4-BE49-F238E27FC236}">
                <a16:creationId xmlns:a16="http://schemas.microsoft.com/office/drawing/2014/main" id="{C7A5FF08-3EDB-452A-A53F-6EB63D30077C}"/>
              </a:ext>
            </a:extLst>
          </p:cNvPr>
          <p:cNvSpPr/>
          <p:nvPr/>
        </p:nvSpPr>
        <p:spPr>
          <a:xfrm>
            <a:off x="6096000" y="4151679"/>
            <a:ext cx="6096000" cy="646331"/>
          </a:xfrm>
          <a:prstGeom prst="rect">
            <a:avLst/>
          </a:prstGeom>
        </p:spPr>
        <p:txBody>
          <a:bodyPr>
            <a:spAutoFit/>
          </a:bodyPr>
          <a:lstStyle/>
          <a:p>
            <a:pPr marL="285750" indent="-285750">
              <a:buFont typeface="Arial" panose="020B0604020202020204" pitchFamily="34" charset="0"/>
              <a:buChar char="•"/>
            </a:pPr>
            <a:r>
              <a:rPr lang="en-US" dirty="0"/>
              <a:t>Invalidation :- It is used to remove objects from edge location before their TTL expires</a:t>
            </a:r>
          </a:p>
        </p:txBody>
      </p:sp>
      <p:sp>
        <p:nvSpPr>
          <p:cNvPr id="10" name="Rectangle 9">
            <a:extLst>
              <a:ext uri="{FF2B5EF4-FFF2-40B4-BE49-F238E27FC236}">
                <a16:creationId xmlns:a16="http://schemas.microsoft.com/office/drawing/2014/main" id="{BAC568FB-2083-40D2-87CB-040A9B5ED103}"/>
              </a:ext>
            </a:extLst>
          </p:cNvPr>
          <p:cNvSpPr/>
          <p:nvPr/>
        </p:nvSpPr>
        <p:spPr>
          <a:xfrm>
            <a:off x="6096000" y="4926320"/>
            <a:ext cx="6096000" cy="646331"/>
          </a:xfrm>
          <a:prstGeom prst="rect">
            <a:avLst/>
          </a:prstGeom>
        </p:spPr>
        <p:txBody>
          <a:bodyPr>
            <a:spAutoFit/>
          </a:bodyPr>
          <a:lstStyle/>
          <a:p>
            <a:pPr marL="285750" indent="-285750">
              <a:buFont typeface="Arial" panose="020B0604020202020204" pitchFamily="34" charset="0"/>
              <a:buChar char="•"/>
            </a:pPr>
            <a:r>
              <a:rPr lang="en-US" dirty="0"/>
              <a:t>In order to delete a distribution you first have to disable that and then delete that</a:t>
            </a:r>
          </a:p>
        </p:txBody>
      </p:sp>
    </p:spTree>
    <p:extLst>
      <p:ext uri="{BB962C8B-B14F-4D97-AF65-F5344CB8AC3E}">
        <p14:creationId xmlns:p14="http://schemas.microsoft.com/office/powerpoint/2010/main" val="3375296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 Security and Encryption</a:t>
            </a:r>
          </a:p>
        </p:txBody>
      </p:sp>
      <p:pic>
        <p:nvPicPr>
          <p:cNvPr id="4" name="Picture 3">
            <a:extLst>
              <a:ext uri="{FF2B5EF4-FFF2-40B4-BE49-F238E27FC236}">
                <a16:creationId xmlns:a16="http://schemas.microsoft.com/office/drawing/2014/main" id="{2137DC1E-7EAF-48E0-83EC-17B1D0058C87}"/>
              </a:ext>
            </a:extLst>
          </p:cNvPr>
          <p:cNvPicPr>
            <a:picLocks noChangeAspect="1"/>
          </p:cNvPicPr>
          <p:nvPr/>
        </p:nvPicPr>
        <p:blipFill>
          <a:blip r:embed="rId2"/>
          <a:stretch>
            <a:fillRect/>
          </a:stretch>
        </p:blipFill>
        <p:spPr>
          <a:xfrm>
            <a:off x="858295" y="2544801"/>
            <a:ext cx="11077575" cy="3387648"/>
          </a:xfrm>
          <a:prstGeom prst="rect">
            <a:avLst/>
          </a:prstGeom>
        </p:spPr>
      </p:pic>
      <p:sp>
        <p:nvSpPr>
          <p:cNvPr id="13" name="Rectangle 12">
            <a:extLst>
              <a:ext uri="{FF2B5EF4-FFF2-40B4-BE49-F238E27FC236}">
                <a16:creationId xmlns:a16="http://schemas.microsoft.com/office/drawing/2014/main" id="{0A7279D0-E627-4D2E-8624-18EB0946BFA9}"/>
              </a:ext>
            </a:extLst>
          </p:cNvPr>
          <p:cNvSpPr/>
          <p:nvPr/>
        </p:nvSpPr>
        <p:spPr>
          <a:xfrm>
            <a:off x="2063858" y="1867692"/>
            <a:ext cx="4147289" cy="369332"/>
          </a:xfrm>
          <a:prstGeom prst="rect">
            <a:avLst/>
          </a:prstGeom>
        </p:spPr>
        <p:txBody>
          <a:bodyPr wrap="none">
            <a:spAutoFit/>
          </a:bodyPr>
          <a:lstStyle/>
          <a:p>
            <a:r>
              <a:rPr lang="en-US" dirty="0"/>
              <a:t>Key security concepts for S3 bucket</a:t>
            </a:r>
          </a:p>
        </p:txBody>
      </p:sp>
    </p:spTree>
    <p:extLst>
      <p:ext uri="{BB962C8B-B14F-4D97-AF65-F5344CB8AC3E}">
        <p14:creationId xmlns:p14="http://schemas.microsoft.com/office/powerpoint/2010/main" val="2233585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S3 : Security and Encryption</a:t>
            </a:r>
          </a:p>
        </p:txBody>
      </p:sp>
      <p:pic>
        <p:nvPicPr>
          <p:cNvPr id="5" name="Picture 4">
            <a:extLst>
              <a:ext uri="{FF2B5EF4-FFF2-40B4-BE49-F238E27FC236}">
                <a16:creationId xmlns:a16="http://schemas.microsoft.com/office/drawing/2014/main" id="{78F01487-7416-4141-8116-BF243CB8D1F4}"/>
              </a:ext>
            </a:extLst>
          </p:cNvPr>
          <p:cNvPicPr>
            <a:picLocks noChangeAspect="1"/>
          </p:cNvPicPr>
          <p:nvPr/>
        </p:nvPicPr>
        <p:blipFill>
          <a:blip r:embed="rId2"/>
          <a:stretch>
            <a:fillRect/>
          </a:stretch>
        </p:blipFill>
        <p:spPr>
          <a:xfrm>
            <a:off x="474161" y="1812945"/>
            <a:ext cx="5647860" cy="4716289"/>
          </a:xfrm>
          <a:prstGeom prst="rect">
            <a:avLst/>
          </a:prstGeom>
        </p:spPr>
      </p:pic>
      <p:sp>
        <p:nvSpPr>
          <p:cNvPr id="6" name="Rectangle 5">
            <a:extLst>
              <a:ext uri="{FF2B5EF4-FFF2-40B4-BE49-F238E27FC236}">
                <a16:creationId xmlns:a16="http://schemas.microsoft.com/office/drawing/2014/main" id="{4CA9B537-B86F-4435-82DA-37DB612B00FD}"/>
              </a:ext>
            </a:extLst>
          </p:cNvPr>
          <p:cNvSpPr/>
          <p:nvPr/>
        </p:nvSpPr>
        <p:spPr>
          <a:xfrm>
            <a:off x="6278137" y="1905243"/>
            <a:ext cx="6096000" cy="646331"/>
          </a:xfrm>
          <a:prstGeom prst="rect">
            <a:avLst/>
          </a:prstGeom>
        </p:spPr>
        <p:txBody>
          <a:bodyPr>
            <a:spAutoFit/>
          </a:bodyPr>
          <a:lstStyle/>
          <a:p>
            <a:pPr marL="285750" indent="-285750">
              <a:buFont typeface="Arial" panose="020B0604020202020204" pitchFamily="34" charset="0"/>
              <a:buChar char="•"/>
            </a:pPr>
            <a:r>
              <a:rPr lang="en-US" dirty="0"/>
              <a:t>In transit(to and from your bucket using TLS/SSL) and data at rest</a:t>
            </a:r>
          </a:p>
        </p:txBody>
      </p:sp>
      <p:sp>
        <p:nvSpPr>
          <p:cNvPr id="7" name="Rectangle 6">
            <a:extLst>
              <a:ext uri="{FF2B5EF4-FFF2-40B4-BE49-F238E27FC236}">
                <a16:creationId xmlns:a16="http://schemas.microsoft.com/office/drawing/2014/main" id="{4E3DE6BA-E504-432A-AE71-38B37EBADEF3}"/>
              </a:ext>
            </a:extLst>
          </p:cNvPr>
          <p:cNvSpPr/>
          <p:nvPr/>
        </p:nvSpPr>
        <p:spPr>
          <a:xfrm>
            <a:off x="6444442" y="2643872"/>
            <a:ext cx="2648482" cy="369332"/>
          </a:xfrm>
          <a:prstGeom prst="rect">
            <a:avLst/>
          </a:prstGeom>
        </p:spPr>
        <p:txBody>
          <a:bodyPr wrap="none">
            <a:spAutoFit/>
          </a:bodyPr>
          <a:lstStyle/>
          <a:p>
            <a:r>
              <a:rPr lang="en-US" dirty="0"/>
              <a:t>Server side encryption</a:t>
            </a:r>
          </a:p>
        </p:txBody>
      </p:sp>
      <p:sp>
        <p:nvSpPr>
          <p:cNvPr id="8" name="Rectangle 7">
            <a:extLst>
              <a:ext uri="{FF2B5EF4-FFF2-40B4-BE49-F238E27FC236}">
                <a16:creationId xmlns:a16="http://schemas.microsoft.com/office/drawing/2014/main" id="{D6C55F31-460A-4261-A295-E424D5201366}"/>
              </a:ext>
            </a:extLst>
          </p:cNvPr>
          <p:cNvSpPr/>
          <p:nvPr/>
        </p:nvSpPr>
        <p:spPr>
          <a:xfrm>
            <a:off x="6278137" y="3044017"/>
            <a:ext cx="6096000" cy="1200329"/>
          </a:xfrm>
          <a:prstGeom prst="rect">
            <a:avLst/>
          </a:prstGeom>
        </p:spPr>
        <p:txBody>
          <a:bodyPr>
            <a:spAutoFit/>
          </a:bodyPr>
          <a:lstStyle/>
          <a:p>
            <a:pPr marL="285750" indent="-285750">
              <a:buFont typeface="Arial" panose="020B0604020202020204" pitchFamily="34" charset="0"/>
              <a:buChar char="•"/>
            </a:pPr>
            <a:r>
              <a:rPr lang="en-US" dirty="0"/>
              <a:t>S3 managed keys :- each object is encrypted by a unique key and then the keys are encrypted by using a master key and master key is rotated using AES-256</a:t>
            </a:r>
          </a:p>
        </p:txBody>
      </p:sp>
      <p:sp>
        <p:nvSpPr>
          <p:cNvPr id="9" name="Rectangle 8">
            <a:extLst>
              <a:ext uri="{FF2B5EF4-FFF2-40B4-BE49-F238E27FC236}">
                <a16:creationId xmlns:a16="http://schemas.microsoft.com/office/drawing/2014/main" id="{D9CA9F5B-1DF4-47A2-A573-71C097F087C2}"/>
              </a:ext>
            </a:extLst>
          </p:cNvPr>
          <p:cNvSpPr/>
          <p:nvPr/>
        </p:nvSpPr>
        <p:spPr>
          <a:xfrm>
            <a:off x="6278137" y="4275159"/>
            <a:ext cx="6096000" cy="1200329"/>
          </a:xfrm>
          <a:prstGeom prst="rect">
            <a:avLst/>
          </a:prstGeom>
        </p:spPr>
        <p:txBody>
          <a:bodyPr>
            <a:spAutoFit/>
          </a:bodyPr>
          <a:lstStyle/>
          <a:p>
            <a:pPr marL="285750" indent="-285750">
              <a:buFont typeface="Arial" panose="020B0604020202020204" pitchFamily="34" charset="0"/>
              <a:buChar char="•"/>
            </a:pPr>
            <a:r>
              <a:rPr lang="en-US" dirty="0"/>
              <a:t>KMS :- Key management service extra cost as SSE-S3 advantage several permissions for the master key provides the audit trail as to when the key is being used</a:t>
            </a:r>
          </a:p>
        </p:txBody>
      </p:sp>
      <p:sp>
        <p:nvSpPr>
          <p:cNvPr id="10" name="Rectangle 9">
            <a:extLst>
              <a:ext uri="{FF2B5EF4-FFF2-40B4-BE49-F238E27FC236}">
                <a16:creationId xmlns:a16="http://schemas.microsoft.com/office/drawing/2014/main" id="{3AD9F3FD-B0B6-49EE-8080-590CEA6D21CE}"/>
              </a:ext>
            </a:extLst>
          </p:cNvPr>
          <p:cNvSpPr/>
          <p:nvPr/>
        </p:nvSpPr>
        <p:spPr>
          <a:xfrm>
            <a:off x="6278137" y="5506301"/>
            <a:ext cx="6096000" cy="646331"/>
          </a:xfrm>
          <a:prstGeom prst="rect">
            <a:avLst/>
          </a:prstGeom>
        </p:spPr>
        <p:txBody>
          <a:bodyPr>
            <a:spAutoFit/>
          </a:bodyPr>
          <a:lstStyle/>
          <a:p>
            <a:r>
              <a:rPr lang="en-US" dirty="0"/>
              <a:t>Customer provided keys :- management of keys done by customer</a:t>
            </a:r>
          </a:p>
        </p:txBody>
      </p:sp>
      <p:sp>
        <p:nvSpPr>
          <p:cNvPr id="11" name="Rectangle 10">
            <a:extLst>
              <a:ext uri="{FF2B5EF4-FFF2-40B4-BE49-F238E27FC236}">
                <a16:creationId xmlns:a16="http://schemas.microsoft.com/office/drawing/2014/main" id="{9D6CAD3E-6A7B-4114-8920-0968C46D3447}"/>
              </a:ext>
            </a:extLst>
          </p:cNvPr>
          <p:cNvSpPr/>
          <p:nvPr/>
        </p:nvSpPr>
        <p:spPr>
          <a:xfrm>
            <a:off x="6278137" y="6183445"/>
            <a:ext cx="6021200" cy="369332"/>
          </a:xfrm>
          <a:prstGeom prst="rect">
            <a:avLst/>
          </a:prstGeom>
        </p:spPr>
        <p:txBody>
          <a:bodyPr wrap="none">
            <a:spAutoFit/>
          </a:bodyPr>
          <a:lstStyle/>
          <a:p>
            <a:pPr marL="285750" indent="-285750">
              <a:buFont typeface="Arial" panose="020B0604020202020204" pitchFamily="34" charset="0"/>
              <a:buChar char="•"/>
            </a:pPr>
            <a:r>
              <a:rPr lang="en-US" dirty="0"/>
              <a:t>Client side encryption :- encrypt data at your end</a:t>
            </a:r>
          </a:p>
        </p:txBody>
      </p:sp>
    </p:spTree>
    <p:extLst>
      <p:ext uri="{BB962C8B-B14F-4D97-AF65-F5344CB8AC3E}">
        <p14:creationId xmlns:p14="http://schemas.microsoft.com/office/powerpoint/2010/main" val="4044436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6" name="Rectangle 5">
            <a:extLst>
              <a:ext uri="{FF2B5EF4-FFF2-40B4-BE49-F238E27FC236}">
                <a16:creationId xmlns:a16="http://schemas.microsoft.com/office/drawing/2014/main" id="{4CA9B537-B86F-4435-82DA-37DB612B00FD}"/>
              </a:ext>
            </a:extLst>
          </p:cNvPr>
          <p:cNvSpPr/>
          <p:nvPr/>
        </p:nvSpPr>
        <p:spPr>
          <a:xfrm>
            <a:off x="6096000" y="1905243"/>
            <a:ext cx="6096000" cy="923330"/>
          </a:xfrm>
          <a:prstGeom prst="rect">
            <a:avLst/>
          </a:prstGeom>
        </p:spPr>
        <p:txBody>
          <a:bodyPr>
            <a:spAutoFit/>
          </a:bodyPr>
          <a:lstStyle/>
          <a:p>
            <a:pPr marL="285750" indent="-285750">
              <a:buFont typeface="Arial" panose="020B0604020202020204" pitchFamily="34" charset="0"/>
              <a:buChar char="•"/>
            </a:pPr>
            <a:r>
              <a:rPr lang="en-US" dirty="0"/>
              <a:t>Storage gateway is a service that connects on-</a:t>
            </a:r>
            <a:r>
              <a:rPr lang="en-US" dirty="0" err="1"/>
              <a:t>prem</a:t>
            </a:r>
            <a:r>
              <a:rPr lang="en-US" dirty="0"/>
              <a:t> software appliance with cloud based storage</a:t>
            </a:r>
          </a:p>
        </p:txBody>
      </p:sp>
      <p:sp>
        <p:nvSpPr>
          <p:cNvPr id="7" name="Rectangle 6">
            <a:extLst>
              <a:ext uri="{FF2B5EF4-FFF2-40B4-BE49-F238E27FC236}">
                <a16:creationId xmlns:a16="http://schemas.microsoft.com/office/drawing/2014/main" id="{4E3DE6BA-E504-432A-AE71-38B37EBADEF3}"/>
              </a:ext>
            </a:extLst>
          </p:cNvPr>
          <p:cNvSpPr/>
          <p:nvPr/>
        </p:nvSpPr>
        <p:spPr>
          <a:xfrm>
            <a:off x="6096000" y="2782477"/>
            <a:ext cx="6240811" cy="369332"/>
          </a:xfrm>
          <a:prstGeom prst="rect">
            <a:avLst/>
          </a:prstGeom>
        </p:spPr>
        <p:txBody>
          <a:bodyPr wrap="none">
            <a:spAutoFit/>
          </a:bodyPr>
          <a:lstStyle/>
          <a:p>
            <a:pPr marL="285750" indent="-285750">
              <a:buFont typeface="Arial" panose="020B0604020202020204" pitchFamily="34" charset="0"/>
              <a:buChar char="•"/>
            </a:pPr>
            <a:r>
              <a:rPr lang="en-US" dirty="0"/>
              <a:t>Service enables you to store data to the AWS cloud</a:t>
            </a:r>
          </a:p>
        </p:txBody>
      </p:sp>
      <p:pic>
        <p:nvPicPr>
          <p:cNvPr id="4" name="Picture 3">
            <a:extLst>
              <a:ext uri="{FF2B5EF4-FFF2-40B4-BE49-F238E27FC236}">
                <a16:creationId xmlns:a16="http://schemas.microsoft.com/office/drawing/2014/main" id="{C122A318-4AD8-4686-9B22-0A4EE4D9B66B}"/>
              </a:ext>
            </a:extLst>
          </p:cNvPr>
          <p:cNvPicPr>
            <a:picLocks noChangeAspect="1"/>
          </p:cNvPicPr>
          <p:nvPr/>
        </p:nvPicPr>
        <p:blipFill>
          <a:blip r:embed="rId2"/>
          <a:stretch>
            <a:fillRect/>
          </a:stretch>
        </p:blipFill>
        <p:spPr>
          <a:xfrm>
            <a:off x="668841" y="1882523"/>
            <a:ext cx="5297062" cy="4723646"/>
          </a:xfrm>
          <a:prstGeom prst="rect">
            <a:avLst/>
          </a:prstGeom>
        </p:spPr>
      </p:pic>
      <p:sp>
        <p:nvSpPr>
          <p:cNvPr id="13" name="Rectangle 12">
            <a:extLst>
              <a:ext uri="{FF2B5EF4-FFF2-40B4-BE49-F238E27FC236}">
                <a16:creationId xmlns:a16="http://schemas.microsoft.com/office/drawing/2014/main" id="{BC9C8A8F-E2F9-4404-8A00-6006590195EC}"/>
              </a:ext>
            </a:extLst>
          </p:cNvPr>
          <p:cNvSpPr/>
          <p:nvPr/>
        </p:nvSpPr>
        <p:spPr>
          <a:xfrm>
            <a:off x="6096000" y="3151809"/>
            <a:ext cx="6096000" cy="923330"/>
          </a:xfrm>
          <a:prstGeom prst="rect">
            <a:avLst/>
          </a:prstGeom>
        </p:spPr>
        <p:txBody>
          <a:bodyPr>
            <a:spAutoFit/>
          </a:bodyPr>
          <a:lstStyle/>
          <a:p>
            <a:pPr marL="285750" indent="-285750">
              <a:buFont typeface="Arial" panose="020B0604020202020204" pitchFamily="34" charset="0"/>
              <a:buChar char="•"/>
            </a:pPr>
            <a:r>
              <a:rPr lang="en-US" dirty="0"/>
              <a:t>Storage gateway is nothing but a virtual appliance that you install on a hypervisor running on your  own DC</a:t>
            </a:r>
          </a:p>
        </p:txBody>
      </p:sp>
      <p:sp>
        <p:nvSpPr>
          <p:cNvPr id="14" name="Rectangle 13">
            <a:extLst>
              <a:ext uri="{FF2B5EF4-FFF2-40B4-BE49-F238E27FC236}">
                <a16:creationId xmlns:a16="http://schemas.microsoft.com/office/drawing/2014/main" id="{D1E1105A-51BF-4EAF-8628-03B72C6BA34A}"/>
              </a:ext>
            </a:extLst>
          </p:cNvPr>
          <p:cNvSpPr/>
          <p:nvPr/>
        </p:nvSpPr>
        <p:spPr>
          <a:xfrm>
            <a:off x="6168405" y="4061844"/>
            <a:ext cx="6096000" cy="646331"/>
          </a:xfrm>
          <a:prstGeom prst="rect">
            <a:avLst/>
          </a:prstGeom>
        </p:spPr>
        <p:txBody>
          <a:bodyPr>
            <a:spAutoFit/>
          </a:bodyPr>
          <a:lstStyle/>
          <a:p>
            <a:pPr marL="285750" indent="-285750">
              <a:buFont typeface="Arial" panose="020B0604020202020204" pitchFamily="34" charset="0"/>
              <a:buChar char="•"/>
            </a:pPr>
            <a:r>
              <a:rPr lang="en-US" dirty="0"/>
              <a:t>That VM would asynchronously replicate the information up in AWS</a:t>
            </a:r>
          </a:p>
        </p:txBody>
      </p:sp>
      <p:sp>
        <p:nvSpPr>
          <p:cNvPr id="15" name="Rectangle 14">
            <a:extLst>
              <a:ext uri="{FF2B5EF4-FFF2-40B4-BE49-F238E27FC236}">
                <a16:creationId xmlns:a16="http://schemas.microsoft.com/office/drawing/2014/main" id="{5C17E814-A54B-4048-B284-2A00DCEF1C82}"/>
              </a:ext>
            </a:extLst>
          </p:cNvPr>
          <p:cNvSpPr/>
          <p:nvPr/>
        </p:nvSpPr>
        <p:spPr>
          <a:xfrm>
            <a:off x="7015898" y="4800508"/>
            <a:ext cx="3167855" cy="369332"/>
          </a:xfrm>
          <a:prstGeom prst="rect">
            <a:avLst/>
          </a:prstGeom>
        </p:spPr>
        <p:txBody>
          <a:bodyPr wrap="none">
            <a:spAutoFit/>
          </a:bodyPr>
          <a:lstStyle/>
          <a:p>
            <a:r>
              <a:rPr lang="en-US" dirty="0"/>
              <a:t>4 type of storage gateway</a:t>
            </a:r>
          </a:p>
        </p:txBody>
      </p:sp>
    </p:spTree>
    <p:extLst>
      <p:ext uri="{BB962C8B-B14F-4D97-AF65-F5344CB8AC3E}">
        <p14:creationId xmlns:p14="http://schemas.microsoft.com/office/powerpoint/2010/main" val="1594954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pic>
        <p:nvPicPr>
          <p:cNvPr id="5" name="Picture 4">
            <a:extLst>
              <a:ext uri="{FF2B5EF4-FFF2-40B4-BE49-F238E27FC236}">
                <a16:creationId xmlns:a16="http://schemas.microsoft.com/office/drawing/2014/main" id="{2CF83354-EC11-4AA8-B258-505D536FA209}"/>
              </a:ext>
            </a:extLst>
          </p:cNvPr>
          <p:cNvPicPr>
            <a:picLocks noChangeAspect="1"/>
          </p:cNvPicPr>
          <p:nvPr/>
        </p:nvPicPr>
        <p:blipFill>
          <a:blip r:embed="rId2"/>
          <a:stretch>
            <a:fillRect/>
          </a:stretch>
        </p:blipFill>
        <p:spPr>
          <a:xfrm>
            <a:off x="673720" y="1944261"/>
            <a:ext cx="11001607" cy="4389631"/>
          </a:xfrm>
          <a:prstGeom prst="rect">
            <a:avLst/>
          </a:prstGeom>
        </p:spPr>
      </p:pic>
    </p:spTree>
    <p:extLst>
      <p:ext uri="{BB962C8B-B14F-4D97-AF65-F5344CB8AC3E}">
        <p14:creationId xmlns:p14="http://schemas.microsoft.com/office/powerpoint/2010/main" val="826643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3" name="Rectangle 2">
            <a:extLst>
              <a:ext uri="{FF2B5EF4-FFF2-40B4-BE49-F238E27FC236}">
                <a16:creationId xmlns:a16="http://schemas.microsoft.com/office/drawing/2014/main" id="{E7480378-2AE8-4195-8441-C76B0162F4CC}"/>
              </a:ext>
            </a:extLst>
          </p:cNvPr>
          <p:cNvSpPr/>
          <p:nvPr/>
        </p:nvSpPr>
        <p:spPr>
          <a:xfrm>
            <a:off x="1768872" y="1812945"/>
            <a:ext cx="3167855" cy="369332"/>
          </a:xfrm>
          <a:prstGeom prst="rect">
            <a:avLst/>
          </a:prstGeom>
        </p:spPr>
        <p:txBody>
          <a:bodyPr wrap="none">
            <a:spAutoFit/>
          </a:bodyPr>
          <a:lstStyle/>
          <a:p>
            <a:r>
              <a:rPr lang="en-US" dirty="0"/>
              <a:t>4 type of storage gateway</a:t>
            </a:r>
          </a:p>
        </p:txBody>
      </p:sp>
      <p:sp>
        <p:nvSpPr>
          <p:cNvPr id="4" name="Rectangle 3">
            <a:extLst>
              <a:ext uri="{FF2B5EF4-FFF2-40B4-BE49-F238E27FC236}">
                <a16:creationId xmlns:a16="http://schemas.microsoft.com/office/drawing/2014/main" id="{E7FA9A52-AB0A-452A-9CBB-D70591E959FF}"/>
              </a:ext>
            </a:extLst>
          </p:cNvPr>
          <p:cNvSpPr/>
          <p:nvPr/>
        </p:nvSpPr>
        <p:spPr>
          <a:xfrm>
            <a:off x="2189356" y="2228409"/>
            <a:ext cx="9519423" cy="1477328"/>
          </a:xfrm>
          <a:prstGeom prst="rect">
            <a:avLst/>
          </a:prstGeom>
        </p:spPr>
        <p:txBody>
          <a:bodyPr wrap="square">
            <a:spAutoFit/>
          </a:bodyPr>
          <a:lstStyle/>
          <a:p>
            <a:pPr marL="285750" indent="-285750">
              <a:buFont typeface="Arial" panose="020B0604020202020204" pitchFamily="34" charset="0"/>
              <a:buChar char="•"/>
            </a:pPr>
            <a:r>
              <a:rPr lang="en-US" dirty="0"/>
              <a:t>File Gateway(NFS) :- Used for flat files in S3</a:t>
            </a:r>
          </a:p>
          <a:p>
            <a:pPr marL="285750" indent="-285750">
              <a:buFont typeface="Arial" panose="020B0604020202020204" pitchFamily="34" charset="0"/>
              <a:buChar char="•"/>
            </a:pPr>
            <a:r>
              <a:rPr lang="en-US" dirty="0"/>
              <a:t>Volume gateway :- Block based devices (</a:t>
            </a:r>
            <a:r>
              <a:rPr lang="en-US" dirty="0" err="1"/>
              <a:t>iscsi</a:t>
            </a:r>
            <a:r>
              <a:rPr lang="en-US" dirty="0"/>
              <a:t>). This is using block based storage, this is using storage that you would run OS on. It might be a VHD on which you are running a VM or a VHD wherein you have a SQL server running on. Essentially these will not be stored in S3</a:t>
            </a:r>
          </a:p>
        </p:txBody>
      </p:sp>
      <p:sp>
        <p:nvSpPr>
          <p:cNvPr id="6" name="Rectangle 5">
            <a:extLst>
              <a:ext uri="{FF2B5EF4-FFF2-40B4-BE49-F238E27FC236}">
                <a16:creationId xmlns:a16="http://schemas.microsoft.com/office/drawing/2014/main" id="{1AAF72D2-9858-4022-9B40-0F7139858F6B}"/>
              </a:ext>
            </a:extLst>
          </p:cNvPr>
          <p:cNvSpPr/>
          <p:nvPr/>
        </p:nvSpPr>
        <p:spPr>
          <a:xfrm>
            <a:off x="2480916" y="3698118"/>
            <a:ext cx="8936299" cy="646331"/>
          </a:xfrm>
          <a:prstGeom prst="rect">
            <a:avLst/>
          </a:prstGeom>
        </p:spPr>
        <p:txBody>
          <a:bodyPr wrap="square">
            <a:spAutoFit/>
          </a:bodyPr>
          <a:lstStyle/>
          <a:p>
            <a:pPr marL="285750" indent="-285750">
              <a:buFont typeface="Arial" panose="020B0604020202020204" pitchFamily="34" charset="0"/>
              <a:buChar char="•"/>
            </a:pPr>
            <a:r>
              <a:rPr lang="en-US" dirty="0"/>
              <a:t>Stored volume :- this is where you store an entire copy of your dataset in AWS</a:t>
            </a:r>
          </a:p>
        </p:txBody>
      </p:sp>
      <p:sp>
        <p:nvSpPr>
          <p:cNvPr id="7" name="Rectangle 6">
            <a:extLst>
              <a:ext uri="{FF2B5EF4-FFF2-40B4-BE49-F238E27FC236}">
                <a16:creationId xmlns:a16="http://schemas.microsoft.com/office/drawing/2014/main" id="{92AD8CD9-A381-4BAC-BBDD-BCF42FF9EDE8}"/>
              </a:ext>
            </a:extLst>
          </p:cNvPr>
          <p:cNvSpPr/>
          <p:nvPr/>
        </p:nvSpPr>
        <p:spPr>
          <a:xfrm>
            <a:off x="2480916" y="4344449"/>
            <a:ext cx="9519423" cy="646331"/>
          </a:xfrm>
          <a:prstGeom prst="rect">
            <a:avLst/>
          </a:prstGeom>
        </p:spPr>
        <p:txBody>
          <a:bodyPr wrap="square">
            <a:spAutoFit/>
          </a:bodyPr>
          <a:lstStyle/>
          <a:p>
            <a:pPr marL="285750" indent="-285750">
              <a:buFont typeface="Arial" panose="020B0604020202020204" pitchFamily="34" charset="0"/>
              <a:buChar char="•"/>
            </a:pPr>
            <a:r>
              <a:rPr lang="en-US" dirty="0"/>
              <a:t>Cached volume :- You only store most recent accessed data in on </a:t>
            </a:r>
            <a:r>
              <a:rPr lang="en-US" dirty="0" err="1"/>
              <a:t>prem</a:t>
            </a:r>
            <a:r>
              <a:rPr lang="en-US" dirty="0"/>
              <a:t> and the     rest is at AWS</a:t>
            </a:r>
          </a:p>
        </p:txBody>
      </p:sp>
      <p:sp>
        <p:nvSpPr>
          <p:cNvPr id="8" name="Rectangle 7">
            <a:extLst>
              <a:ext uri="{FF2B5EF4-FFF2-40B4-BE49-F238E27FC236}">
                <a16:creationId xmlns:a16="http://schemas.microsoft.com/office/drawing/2014/main" id="{06E2CE51-9850-4134-832D-9E0B270A7BCA}"/>
              </a:ext>
            </a:extLst>
          </p:cNvPr>
          <p:cNvSpPr/>
          <p:nvPr/>
        </p:nvSpPr>
        <p:spPr>
          <a:xfrm>
            <a:off x="2319062" y="4990780"/>
            <a:ext cx="9872938" cy="646331"/>
          </a:xfrm>
          <a:prstGeom prst="rect">
            <a:avLst/>
          </a:prstGeom>
        </p:spPr>
        <p:txBody>
          <a:bodyPr wrap="square">
            <a:spAutoFit/>
          </a:bodyPr>
          <a:lstStyle/>
          <a:p>
            <a:pPr marL="285750" indent="-285750">
              <a:buFont typeface="Arial" panose="020B0604020202020204" pitchFamily="34" charset="0"/>
              <a:buChar char="•"/>
            </a:pPr>
            <a:r>
              <a:rPr lang="en-US" dirty="0"/>
              <a:t>VTL :- Tape gateway backup and archive solutions creates virtual tapes and send them to S3. and you can use lifecycle policies to send those to glacier</a:t>
            </a:r>
          </a:p>
        </p:txBody>
      </p:sp>
    </p:spTree>
    <p:extLst>
      <p:ext uri="{BB962C8B-B14F-4D97-AF65-F5344CB8AC3E}">
        <p14:creationId xmlns:p14="http://schemas.microsoft.com/office/powerpoint/2010/main" val="1512668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3" name="Rectangle 2">
            <a:extLst>
              <a:ext uri="{FF2B5EF4-FFF2-40B4-BE49-F238E27FC236}">
                <a16:creationId xmlns:a16="http://schemas.microsoft.com/office/drawing/2014/main" id="{E7480378-2AE8-4195-8441-C76B0162F4CC}"/>
              </a:ext>
            </a:extLst>
          </p:cNvPr>
          <p:cNvSpPr/>
          <p:nvPr/>
        </p:nvSpPr>
        <p:spPr>
          <a:xfrm>
            <a:off x="1768872" y="1812945"/>
            <a:ext cx="1665841" cy="369332"/>
          </a:xfrm>
          <a:prstGeom prst="rect">
            <a:avLst/>
          </a:prstGeom>
        </p:spPr>
        <p:txBody>
          <a:bodyPr wrap="none">
            <a:spAutoFit/>
          </a:bodyPr>
          <a:lstStyle/>
          <a:p>
            <a:r>
              <a:rPr lang="en-US" dirty="0"/>
              <a:t>File Gateway</a:t>
            </a:r>
          </a:p>
        </p:txBody>
      </p:sp>
      <p:pic>
        <p:nvPicPr>
          <p:cNvPr id="9" name="Picture 8">
            <a:extLst>
              <a:ext uri="{FF2B5EF4-FFF2-40B4-BE49-F238E27FC236}">
                <a16:creationId xmlns:a16="http://schemas.microsoft.com/office/drawing/2014/main" id="{6F710413-19AB-4233-84C4-1561177348B4}"/>
              </a:ext>
            </a:extLst>
          </p:cNvPr>
          <p:cNvPicPr>
            <a:picLocks noChangeAspect="1"/>
          </p:cNvPicPr>
          <p:nvPr/>
        </p:nvPicPr>
        <p:blipFill>
          <a:blip r:embed="rId2"/>
          <a:stretch>
            <a:fillRect/>
          </a:stretch>
        </p:blipFill>
        <p:spPr>
          <a:xfrm>
            <a:off x="1768872" y="2182277"/>
            <a:ext cx="9817449" cy="1964373"/>
          </a:xfrm>
          <a:prstGeom prst="rect">
            <a:avLst/>
          </a:prstGeom>
        </p:spPr>
      </p:pic>
      <p:pic>
        <p:nvPicPr>
          <p:cNvPr id="11" name="Picture 10">
            <a:extLst>
              <a:ext uri="{FF2B5EF4-FFF2-40B4-BE49-F238E27FC236}">
                <a16:creationId xmlns:a16="http://schemas.microsoft.com/office/drawing/2014/main" id="{2986D290-9E64-4D59-86FA-741CF77D79A5}"/>
              </a:ext>
            </a:extLst>
          </p:cNvPr>
          <p:cNvPicPr>
            <a:picLocks noChangeAspect="1"/>
          </p:cNvPicPr>
          <p:nvPr/>
        </p:nvPicPr>
        <p:blipFill>
          <a:blip r:embed="rId3"/>
          <a:stretch>
            <a:fillRect/>
          </a:stretch>
        </p:blipFill>
        <p:spPr>
          <a:xfrm>
            <a:off x="1768872" y="4404470"/>
            <a:ext cx="9901324" cy="2159040"/>
          </a:xfrm>
          <a:prstGeom prst="rect">
            <a:avLst/>
          </a:prstGeom>
        </p:spPr>
      </p:pic>
    </p:spTree>
    <p:extLst>
      <p:ext uri="{BB962C8B-B14F-4D97-AF65-F5344CB8AC3E}">
        <p14:creationId xmlns:p14="http://schemas.microsoft.com/office/powerpoint/2010/main" val="249378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History of AWS till 2018</a:t>
            </a:r>
          </a:p>
        </p:txBody>
      </p:sp>
      <p:sp>
        <p:nvSpPr>
          <p:cNvPr id="11" name="Rectangle 10">
            <a:extLst>
              <a:ext uri="{FF2B5EF4-FFF2-40B4-BE49-F238E27FC236}">
                <a16:creationId xmlns:a16="http://schemas.microsoft.com/office/drawing/2014/main" id="{DAD9CD4F-BAE1-4B38-B4CA-107EC396BFF4}"/>
              </a:ext>
            </a:extLst>
          </p:cNvPr>
          <p:cNvSpPr/>
          <p:nvPr/>
        </p:nvSpPr>
        <p:spPr>
          <a:xfrm>
            <a:off x="1118366" y="1543616"/>
            <a:ext cx="10244726" cy="369332"/>
          </a:xfrm>
          <a:prstGeom prst="rect">
            <a:avLst/>
          </a:prstGeom>
        </p:spPr>
        <p:txBody>
          <a:bodyPr wrap="square">
            <a:spAutoFit/>
          </a:bodyPr>
          <a:lstStyle/>
          <a:p>
            <a:pPr marL="342900" indent="-342900">
              <a:buFont typeface="Arial" panose="020B0604020202020204" pitchFamily="34" charset="0"/>
              <a:buChar char="•"/>
            </a:pPr>
            <a:r>
              <a:rPr lang="en-US" dirty="0"/>
              <a:t>2013 Certification were launched</a:t>
            </a:r>
          </a:p>
        </p:txBody>
      </p:sp>
      <p:sp>
        <p:nvSpPr>
          <p:cNvPr id="12" name="Rectangle 11">
            <a:extLst>
              <a:ext uri="{FF2B5EF4-FFF2-40B4-BE49-F238E27FC236}">
                <a16:creationId xmlns:a16="http://schemas.microsoft.com/office/drawing/2014/main" id="{13A78B9C-2F0A-4473-AE29-640528A60324}"/>
              </a:ext>
            </a:extLst>
          </p:cNvPr>
          <p:cNvSpPr/>
          <p:nvPr/>
        </p:nvSpPr>
        <p:spPr>
          <a:xfrm>
            <a:off x="1118366" y="1932172"/>
            <a:ext cx="6698638" cy="369332"/>
          </a:xfrm>
          <a:prstGeom prst="rect">
            <a:avLst/>
          </a:prstGeom>
        </p:spPr>
        <p:txBody>
          <a:bodyPr wrap="square">
            <a:spAutoFit/>
          </a:bodyPr>
          <a:lstStyle/>
          <a:p>
            <a:pPr marL="285750" indent="-285750">
              <a:buFont typeface="Arial" panose="020B0604020202020204" pitchFamily="34" charset="0"/>
              <a:buChar char="•"/>
            </a:pPr>
            <a:r>
              <a:rPr lang="en-US" dirty="0"/>
              <a:t>2015 AWS breaks its revenue and it was 6 Billion USD</a:t>
            </a:r>
          </a:p>
        </p:txBody>
      </p:sp>
      <p:sp>
        <p:nvSpPr>
          <p:cNvPr id="13" name="Rectangle 12">
            <a:extLst>
              <a:ext uri="{FF2B5EF4-FFF2-40B4-BE49-F238E27FC236}">
                <a16:creationId xmlns:a16="http://schemas.microsoft.com/office/drawing/2014/main" id="{290E08A4-4DAD-4B93-8A3B-7D8E63653A2F}"/>
              </a:ext>
            </a:extLst>
          </p:cNvPr>
          <p:cNvSpPr/>
          <p:nvPr/>
        </p:nvSpPr>
        <p:spPr>
          <a:xfrm>
            <a:off x="1118366" y="2275305"/>
            <a:ext cx="6397319" cy="369332"/>
          </a:xfrm>
          <a:prstGeom prst="rect">
            <a:avLst/>
          </a:prstGeom>
        </p:spPr>
        <p:txBody>
          <a:bodyPr wrap="square">
            <a:spAutoFit/>
          </a:bodyPr>
          <a:lstStyle/>
          <a:p>
            <a:pPr marL="285750" indent="-285750">
              <a:buFont typeface="Arial" panose="020B0604020202020204" pitchFamily="34" charset="0"/>
              <a:buChar char="•"/>
            </a:pPr>
            <a:r>
              <a:rPr lang="en-US" dirty="0"/>
              <a:t>2016 Run rate of 13 Billion USD</a:t>
            </a:r>
          </a:p>
        </p:txBody>
      </p:sp>
      <p:sp>
        <p:nvSpPr>
          <p:cNvPr id="14" name="Rectangle 13">
            <a:extLst>
              <a:ext uri="{FF2B5EF4-FFF2-40B4-BE49-F238E27FC236}">
                <a16:creationId xmlns:a16="http://schemas.microsoft.com/office/drawing/2014/main" id="{6F77697A-9D0F-4AA7-AA27-E561AFAA80A2}"/>
              </a:ext>
            </a:extLst>
          </p:cNvPr>
          <p:cNvSpPr/>
          <p:nvPr/>
        </p:nvSpPr>
        <p:spPr>
          <a:xfrm>
            <a:off x="1118366" y="2644637"/>
            <a:ext cx="7233070" cy="369332"/>
          </a:xfrm>
          <a:prstGeom prst="rect">
            <a:avLst/>
          </a:prstGeom>
        </p:spPr>
        <p:txBody>
          <a:bodyPr wrap="none">
            <a:spAutoFit/>
          </a:bodyPr>
          <a:lstStyle/>
          <a:p>
            <a:pPr marL="285750" indent="-285750">
              <a:buFont typeface="Arial" panose="020B0604020202020204" pitchFamily="34" charset="0"/>
              <a:buChar char="•"/>
            </a:pPr>
            <a:r>
              <a:rPr lang="en-US" dirty="0"/>
              <a:t>2017 they have launched a lot of AI services and VR services</a:t>
            </a:r>
          </a:p>
        </p:txBody>
      </p:sp>
      <p:sp>
        <p:nvSpPr>
          <p:cNvPr id="4" name="Rectangle 3">
            <a:extLst>
              <a:ext uri="{FF2B5EF4-FFF2-40B4-BE49-F238E27FC236}">
                <a16:creationId xmlns:a16="http://schemas.microsoft.com/office/drawing/2014/main" id="{DF807701-2E2C-45F4-B5AF-CC65829C407B}"/>
              </a:ext>
            </a:extLst>
          </p:cNvPr>
          <p:cNvSpPr/>
          <p:nvPr/>
        </p:nvSpPr>
        <p:spPr>
          <a:xfrm>
            <a:off x="1118366" y="3023163"/>
            <a:ext cx="7607587" cy="430887"/>
          </a:xfrm>
          <a:prstGeom prst="rect">
            <a:avLst/>
          </a:prstGeom>
        </p:spPr>
        <p:txBody>
          <a:bodyPr wrap="square">
            <a:spAutoFit/>
          </a:bodyPr>
          <a:lstStyle/>
          <a:p>
            <a:r>
              <a:rPr lang="en-US" sz="2200" dirty="0"/>
              <a:t>New Services &amp; Announcements</a:t>
            </a:r>
          </a:p>
        </p:txBody>
      </p:sp>
      <p:pic>
        <p:nvPicPr>
          <p:cNvPr id="8" name="Picture 7">
            <a:extLst>
              <a:ext uri="{FF2B5EF4-FFF2-40B4-BE49-F238E27FC236}">
                <a16:creationId xmlns:a16="http://schemas.microsoft.com/office/drawing/2014/main" id="{D7CA8806-DAB4-4B00-BF46-0C973F2C8A32}"/>
              </a:ext>
            </a:extLst>
          </p:cNvPr>
          <p:cNvPicPr>
            <a:picLocks noChangeAspect="1"/>
          </p:cNvPicPr>
          <p:nvPr/>
        </p:nvPicPr>
        <p:blipFill>
          <a:blip r:embed="rId2"/>
          <a:stretch>
            <a:fillRect/>
          </a:stretch>
        </p:blipFill>
        <p:spPr>
          <a:xfrm>
            <a:off x="1385995" y="3645895"/>
            <a:ext cx="10345088" cy="2866480"/>
          </a:xfrm>
          <a:prstGeom prst="rect">
            <a:avLst/>
          </a:prstGeom>
        </p:spPr>
      </p:pic>
    </p:spTree>
    <p:extLst>
      <p:ext uri="{BB962C8B-B14F-4D97-AF65-F5344CB8AC3E}">
        <p14:creationId xmlns:p14="http://schemas.microsoft.com/office/powerpoint/2010/main" val="36792069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Storage Gateway</a:t>
            </a:r>
          </a:p>
        </p:txBody>
      </p:sp>
      <p:sp>
        <p:nvSpPr>
          <p:cNvPr id="3" name="Rectangle 2">
            <a:extLst>
              <a:ext uri="{FF2B5EF4-FFF2-40B4-BE49-F238E27FC236}">
                <a16:creationId xmlns:a16="http://schemas.microsoft.com/office/drawing/2014/main" id="{E7480378-2AE8-4195-8441-C76B0162F4CC}"/>
              </a:ext>
            </a:extLst>
          </p:cNvPr>
          <p:cNvSpPr/>
          <p:nvPr/>
        </p:nvSpPr>
        <p:spPr>
          <a:xfrm>
            <a:off x="1768872" y="1812944"/>
            <a:ext cx="9382348" cy="651475"/>
          </a:xfrm>
          <a:prstGeom prst="rect">
            <a:avLst/>
          </a:prstGeom>
        </p:spPr>
        <p:txBody>
          <a:bodyPr wrap="square">
            <a:spAutoFit/>
          </a:bodyPr>
          <a:lstStyle/>
          <a:p>
            <a:r>
              <a:rPr lang="en-US" dirty="0"/>
              <a:t>Your application servers and storage gateway need not to be an on </a:t>
            </a:r>
            <a:r>
              <a:rPr lang="en-US" dirty="0" err="1"/>
              <a:t>prem</a:t>
            </a:r>
            <a:r>
              <a:rPr lang="en-US" dirty="0"/>
              <a:t> it can be within your VPC</a:t>
            </a:r>
          </a:p>
        </p:txBody>
      </p:sp>
      <p:pic>
        <p:nvPicPr>
          <p:cNvPr id="11" name="Picture 10">
            <a:extLst>
              <a:ext uri="{FF2B5EF4-FFF2-40B4-BE49-F238E27FC236}">
                <a16:creationId xmlns:a16="http://schemas.microsoft.com/office/drawing/2014/main" id="{2986D290-9E64-4D59-86FA-741CF77D79A5}"/>
              </a:ext>
            </a:extLst>
          </p:cNvPr>
          <p:cNvPicPr>
            <a:picLocks noChangeAspect="1"/>
          </p:cNvPicPr>
          <p:nvPr/>
        </p:nvPicPr>
        <p:blipFill>
          <a:blip r:embed="rId2"/>
          <a:stretch>
            <a:fillRect/>
          </a:stretch>
        </p:blipFill>
        <p:spPr>
          <a:xfrm>
            <a:off x="1768871" y="3467768"/>
            <a:ext cx="9901324" cy="2159040"/>
          </a:xfrm>
          <a:prstGeom prst="rect">
            <a:avLst/>
          </a:prstGeom>
        </p:spPr>
      </p:pic>
      <p:sp>
        <p:nvSpPr>
          <p:cNvPr id="4" name="Rectangle 3">
            <a:extLst>
              <a:ext uri="{FF2B5EF4-FFF2-40B4-BE49-F238E27FC236}">
                <a16:creationId xmlns:a16="http://schemas.microsoft.com/office/drawing/2014/main" id="{7EABFCFC-8694-40A1-B39D-03EC33B1EA17}"/>
              </a:ext>
            </a:extLst>
          </p:cNvPr>
          <p:cNvSpPr/>
          <p:nvPr/>
        </p:nvSpPr>
        <p:spPr>
          <a:xfrm>
            <a:off x="1768871" y="2511114"/>
            <a:ext cx="9281987" cy="646331"/>
          </a:xfrm>
          <a:prstGeom prst="rect">
            <a:avLst/>
          </a:prstGeom>
        </p:spPr>
        <p:txBody>
          <a:bodyPr wrap="square">
            <a:spAutoFit/>
          </a:bodyPr>
          <a:lstStyle/>
          <a:p>
            <a:r>
              <a:rPr lang="en-US" dirty="0"/>
              <a:t>It can be installed on an EC2 instance and sending the data to S3 and then once the data is on S3 you can configure lifecycle policies</a:t>
            </a:r>
          </a:p>
        </p:txBody>
      </p:sp>
    </p:spTree>
    <p:extLst>
      <p:ext uri="{BB962C8B-B14F-4D97-AF65-F5344CB8AC3E}">
        <p14:creationId xmlns:p14="http://schemas.microsoft.com/office/powerpoint/2010/main" val="2903265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a:t>
            </a:r>
          </a:p>
        </p:txBody>
      </p:sp>
      <p:pic>
        <p:nvPicPr>
          <p:cNvPr id="6" name="Picture 5">
            <a:extLst>
              <a:ext uri="{FF2B5EF4-FFF2-40B4-BE49-F238E27FC236}">
                <a16:creationId xmlns:a16="http://schemas.microsoft.com/office/drawing/2014/main" id="{116B83B1-CE7C-4017-A778-44880D743532}"/>
              </a:ext>
            </a:extLst>
          </p:cNvPr>
          <p:cNvPicPr>
            <a:picLocks noChangeAspect="1"/>
          </p:cNvPicPr>
          <p:nvPr/>
        </p:nvPicPr>
        <p:blipFill>
          <a:blip r:embed="rId2"/>
          <a:stretch>
            <a:fillRect/>
          </a:stretch>
        </p:blipFill>
        <p:spPr>
          <a:xfrm>
            <a:off x="1099200" y="1996069"/>
            <a:ext cx="10277475" cy="4466040"/>
          </a:xfrm>
          <a:prstGeom prst="rect">
            <a:avLst/>
          </a:prstGeom>
        </p:spPr>
      </p:pic>
    </p:spTree>
    <p:extLst>
      <p:ext uri="{BB962C8B-B14F-4D97-AF65-F5344CB8AC3E}">
        <p14:creationId xmlns:p14="http://schemas.microsoft.com/office/powerpoint/2010/main" val="24699482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a:t>
            </a:r>
          </a:p>
        </p:txBody>
      </p:sp>
      <p:sp>
        <p:nvSpPr>
          <p:cNvPr id="3" name="Rectangle 2">
            <a:extLst>
              <a:ext uri="{FF2B5EF4-FFF2-40B4-BE49-F238E27FC236}">
                <a16:creationId xmlns:a16="http://schemas.microsoft.com/office/drawing/2014/main" id="{F2BF6688-BE75-4539-A5E4-47963BA6098E}"/>
              </a:ext>
            </a:extLst>
          </p:cNvPr>
          <p:cNvSpPr/>
          <p:nvPr/>
        </p:nvSpPr>
        <p:spPr>
          <a:xfrm>
            <a:off x="1721005" y="1812945"/>
            <a:ext cx="10099288" cy="923330"/>
          </a:xfrm>
          <a:prstGeom prst="rect">
            <a:avLst/>
          </a:prstGeom>
        </p:spPr>
        <p:txBody>
          <a:bodyPr wrap="square">
            <a:spAutoFit/>
          </a:bodyPr>
          <a:lstStyle/>
          <a:p>
            <a:r>
              <a:rPr lang="en-US" dirty="0"/>
              <a:t>Volume gateway present your application with disk volumes using iSCSI. Data written to this can be stored as point In time snapshots as EBS Snapshots in S3, i.e. Volume gateway stored VHD from on </a:t>
            </a:r>
            <a:r>
              <a:rPr lang="en-US" dirty="0" err="1"/>
              <a:t>prem</a:t>
            </a:r>
            <a:r>
              <a:rPr lang="en-US" dirty="0"/>
              <a:t> to AWS cloud as snapshot</a:t>
            </a:r>
          </a:p>
        </p:txBody>
      </p:sp>
      <p:sp>
        <p:nvSpPr>
          <p:cNvPr id="4" name="Rectangle 3">
            <a:extLst>
              <a:ext uri="{FF2B5EF4-FFF2-40B4-BE49-F238E27FC236}">
                <a16:creationId xmlns:a16="http://schemas.microsoft.com/office/drawing/2014/main" id="{4656B452-BA9A-490C-BB5D-4F85D2AA615A}"/>
              </a:ext>
            </a:extLst>
          </p:cNvPr>
          <p:cNvSpPr/>
          <p:nvPr/>
        </p:nvSpPr>
        <p:spPr>
          <a:xfrm>
            <a:off x="1721004" y="2736275"/>
            <a:ext cx="8315093" cy="369332"/>
          </a:xfrm>
          <a:prstGeom prst="rect">
            <a:avLst/>
          </a:prstGeom>
        </p:spPr>
        <p:txBody>
          <a:bodyPr wrap="square">
            <a:spAutoFit/>
          </a:bodyPr>
          <a:lstStyle/>
          <a:p>
            <a:r>
              <a:rPr lang="en-US" dirty="0"/>
              <a:t>Snapshots are incremental and storage is also compressed</a:t>
            </a:r>
          </a:p>
        </p:txBody>
      </p:sp>
      <p:pic>
        <p:nvPicPr>
          <p:cNvPr id="7" name="Picture 6">
            <a:extLst>
              <a:ext uri="{FF2B5EF4-FFF2-40B4-BE49-F238E27FC236}">
                <a16:creationId xmlns:a16="http://schemas.microsoft.com/office/drawing/2014/main" id="{0C992B4E-E8B8-4D8C-8213-C901B2AF8C73}"/>
              </a:ext>
            </a:extLst>
          </p:cNvPr>
          <p:cNvPicPr>
            <a:picLocks noChangeAspect="1"/>
          </p:cNvPicPr>
          <p:nvPr/>
        </p:nvPicPr>
        <p:blipFill>
          <a:blip r:embed="rId2"/>
          <a:stretch>
            <a:fillRect/>
          </a:stretch>
        </p:blipFill>
        <p:spPr>
          <a:xfrm>
            <a:off x="1308846" y="3311913"/>
            <a:ext cx="10401300" cy="3074135"/>
          </a:xfrm>
          <a:prstGeom prst="rect">
            <a:avLst/>
          </a:prstGeom>
        </p:spPr>
      </p:pic>
    </p:spTree>
    <p:extLst>
      <p:ext uri="{BB962C8B-B14F-4D97-AF65-F5344CB8AC3E}">
        <p14:creationId xmlns:p14="http://schemas.microsoft.com/office/powerpoint/2010/main" val="4062751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a:t>
            </a:r>
          </a:p>
        </p:txBody>
      </p:sp>
      <p:sp>
        <p:nvSpPr>
          <p:cNvPr id="3" name="Rectangle 2">
            <a:extLst>
              <a:ext uri="{FF2B5EF4-FFF2-40B4-BE49-F238E27FC236}">
                <a16:creationId xmlns:a16="http://schemas.microsoft.com/office/drawing/2014/main" id="{F2BF6688-BE75-4539-A5E4-47963BA6098E}"/>
              </a:ext>
            </a:extLst>
          </p:cNvPr>
          <p:cNvSpPr/>
          <p:nvPr/>
        </p:nvSpPr>
        <p:spPr>
          <a:xfrm>
            <a:off x="1721005" y="1812945"/>
            <a:ext cx="10099288" cy="646331"/>
          </a:xfrm>
          <a:prstGeom prst="rect">
            <a:avLst/>
          </a:prstGeom>
        </p:spPr>
        <p:txBody>
          <a:bodyPr wrap="square">
            <a:spAutoFit/>
          </a:bodyPr>
          <a:lstStyle/>
          <a:p>
            <a:r>
              <a:rPr lang="en-US" dirty="0"/>
              <a:t>You create a storage volume and its a virtual storage. this virtual hard disk is provisioned by the storage gateway. and you mount it to your application servers</a:t>
            </a:r>
          </a:p>
        </p:txBody>
      </p:sp>
      <p:pic>
        <p:nvPicPr>
          <p:cNvPr id="6" name="Picture 5">
            <a:extLst>
              <a:ext uri="{FF2B5EF4-FFF2-40B4-BE49-F238E27FC236}">
                <a16:creationId xmlns:a16="http://schemas.microsoft.com/office/drawing/2014/main" id="{CF3785A2-9811-43F0-AB4F-02D6035AFD3C}"/>
              </a:ext>
            </a:extLst>
          </p:cNvPr>
          <p:cNvPicPr>
            <a:picLocks noChangeAspect="1"/>
          </p:cNvPicPr>
          <p:nvPr/>
        </p:nvPicPr>
        <p:blipFill>
          <a:blip r:embed="rId2"/>
          <a:stretch>
            <a:fillRect/>
          </a:stretch>
        </p:blipFill>
        <p:spPr>
          <a:xfrm>
            <a:off x="1814593" y="2459276"/>
            <a:ext cx="4508149" cy="4066636"/>
          </a:xfrm>
          <a:prstGeom prst="rect">
            <a:avLst/>
          </a:prstGeom>
        </p:spPr>
      </p:pic>
      <p:sp>
        <p:nvSpPr>
          <p:cNvPr id="8" name="Rectangle 7">
            <a:extLst>
              <a:ext uri="{FF2B5EF4-FFF2-40B4-BE49-F238E27FC236}">
                <a16:creationId xmlns:a16="http://schemas.microsoft.com/office/drawing/2014/main" id="{1257DD34-9D8D-44AC-B3C1-04D57D548FFA}"/>
              </a:ext>
            </a:extLst>
          </p:cNvPr>
          <p:cNvSpPr/>
          <p:nvPr/>
        </p:nvSpPr>
        <p:spPr>
          <a:xfrm>
            <a:off x="6322742" y="2492684"/>
            <a:ext cx="5363736" cy="1767082"/>
          </a:xfrm>
          <a:prstGeom prst="rect">
            <a:avLst/>
          </a:prstGeom>
        </p:spPr>
        <p:txBody>
          <a:bodyPr wrap="square">
            <a:spAutoFit/>
          </a:bodyPr>
          <a:lstStyle/>
          <a:p>
            <a:pPr marL="285750" indent="-285750">
              <a:buFont typeface="Arial" panose="020B0604020202020204" pitchFamily="34" charset="0"/>
              <a:buChar char="•"/>
            </a:pPr>
            <a:r>
              <a:rPr lang="en-US" dirty="0"/>
              <a:t>Volume gateway Stored volumes uses the hardware (on </a:t>
            </a:r>
            <a:r>
              <a:rPr lang="en-US" dirty="0" err="1"/>
              <a:t>prem</a:t>
            </a:r>
            <a:r>
              <a:rPr lang="en-US" dirty="0"/>
              <a:t>)and creates </a:t>
            </a:r>
            <a:r>
              <a:rPr lang="en-US" dirty="0" err="1"/>
              <a:t>iscsci</a:t>
            </a:r>
            <a:r>
              <a:rPr lang="en-US" dirty="0"/>
              <a:t> block devices as VHD to be used by the application server. And also uploads the snapshot in upload buffer to be transferred over to the AWS cloud</a:t>
            </a:r>
          </a:p>
        </p:txBody>
      </p:sp>
      <p:sp>
        <p:nvSpPr>
          <p:cNvPr id="9" name="Rectangle 8">
            <a:extLst>
              <a:ext uri="{FF2B5EF4-FFF2-40B4-BE49-F238E27FC236}">
                <a16:creationId xmlns:a16="http://schemas.microsoft.com/office/drawing/2014/main" id="{C41F263D-CF5C-43CF-9BB5-C29F52518446}"/>
              </a:ext>
            </a:extLst>
          </p:cNvPr>
          <p:cNvSpPr/>
          <p:nvPr/>
        </p:nvSpPr>
        <p:spPr>
          <a:xfrm>
            <a:off x="6416330" y="4293174"/>
            <a:ext cx="5403963" cy="923330"/>
          </a:xfrm>
          <a:prstGeom prst="rect">
            <a:avLst/>
          </a:prstGeom>
        </p:spPr>
        <p:txBody>
          <a:bodyPr wrap="square">
            <a:spAutoFit/>
          </a:bodyPr>
          <a:lstStyle/>
          <a:p>
            <a:pPr marL="285750" indent="-285750">
              <a:buFont typeface="Arial" panose="020B0604020202020204" pitchFamily="34" charset="0"/>
              <a:buChar char="•"/>
            </a:pPr>
            <a:r>
              <a:rPr lang="en-US" dirty="0"/>
              <a:t>In upload buffer these VHD are converted as snapshots and are uploaded via the upload buffer as multipart upload</a:t>
            </a:r>
          </a:p>
        </p:txBody>
      </p:sp>
    </p:spTree>
    <p:extLst>
      <p:ext uri="{BB962C8B-B14F-4D97-AF65-F5344CB8AC3E}">
        <p14:creationId xmlns:p14="http://schemas.microsoft.com/office/powerpoint/2010/main" val="461263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Gateway-Cached Volumes</a:t>
            </a:r>
          </a:p>
        </p:txBody>
      </p:sp>
      <p:pic>
        <p:nvPicPr>
          <p:cNvPr id="5" name="Picture 4">
            <a:extLst>
              <a:ext uri="{FF2B5EF4-FFF2-40B4-BE49-F238E27FC236}">
                <a16:creationId xmlns:a16="http://schemas.microsoft.com/office/drawing/2014/main" id="{15390E1B-58AD-4891-B33E-5FD7DFC3BABD}"/>
              </a:ext>
            </a:extLst>
          </p:cNvPr>
          <p:cNvPicPr>
            <a:picLocks noChangeAspect="1"/>
          </p:cNvPicPr>
          <p:nvPr/>
        </p:nvPicPr>
        <p:blipFill>
          <a:blip r:embed="rId2"/>
          <a:stretch>
            <a:fillRect/>
          </a:stretch>
        </p:blipFill>
        <p:spPr>
          <a:xfrm>
            <a:off x="954234" y="1812945"/>
            <a:ext cx="10382250" cy="3367668"/>
          </a:xfrm>
          <a:prstGeom prst="rect">
            <a:avLst/>
          </a:prstGeom>
        </p:spPr>
      </p:pic>
      <p:sp>
        <p:nvSpPr>
          <p:cNvPr id="7" name="Rectangle 6">
            <a:extLst>
              <a:ext uri="{FF2B5EF4-FFF2-40B4-BE49-F238E27FC236}">
                <a16:creationId xmlns:a16="http://schemas.microsoft.com/office/drawing/2014/main" id="{0C36CA61-F564-4D21-BA14-20CE232834FF}"/>
              </a:ext>
            </a:extLst>
          </p:cNvPr>
          <p:cNvSpPr/>
          <p:nvPr/>
        </p:nvSpPr>
        <p:spPr>
          <a:xfrm>
            <a:off x="1308845" y="5492196"/>
            <a:ext cx="10243817" cy="646331"/>
          </a:xfrm>
          <a:prstGeom prst="rect">
            <a:avLst/>
          </a:prstGeom>
        </p:spPr>
        <p:txBody>
          <a:bodyPr wrap="square">
            <a:spAutoFit/>
          </a:bodyPr>
          <a:lstStyle/>
          <a:p>
            <a:r>
              <a:rPr lang="en-US" dirty="0"/>
              <a:t>Cached volume </a:t>
            </a:r>
            <a:r>
              <a:rPr lang="en-US" dirty="0" err="1"/>
              <a:t>iscsi</a:t>
            </a:r>
            <a:r>
              <a:rPr lang="en-US" dirty="0"/>
              <a:t> block devices are created at AWS and application server connect to them as VHD</a:t>
            </a:r>
          </a:p>
        </p:txBody>
      </p:sp>
    </p:spTree>
    <p:extLst>
      <p:ext uri="{BB962C8B-B14F-4D97-AF65-F5344CB8AC3E}">
        <p14:creationId xmlns:p14="http://schemas.microsoft.com/office/powerpoint/2010/main" val="11689502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Volume Gateway-Cached Volumes</a:t>
            </a:r>
          </a:p>
        </p:txBody>
      </p:sp>
      <p:pic>
        <p:nvPicPr>
          <p:cNvPr id="4" name="Picture 3">
            <a:extLst>
              <a:ext uri="{FF2B5EF4-FFF2-40B4-BE49-F238E27FC236}">
                <a16:creationId xmlns:a16="http://schemas.microsoft.com/office/drawing/2014/main" id="{089E3AE1-C0EB-4637-9778-05933EBF2BB9}"/>
              </a:ext>
            </a:extLst>
          </p:cNvPr>
          <p:cNvPicPr>
            <a:picLocks noChangeAspect="1"/>
          </p:cNvPicPr>
          <p:nvPr/>
        </p:nvPicPr>
        <p:blipFill>
          <a:blip r:embed="rId2"/>
          <a:stretch>
            <a:fillRect/>
          </a:stretch>
        </p:blipFill>
        <p:spPr>
          <a:xfrm>
            <a:off x="1308846" y="1911157"/>
            <a:ext cx="9920432" cy="3865176"/>
          </a:xfrm>
          <a:prstGeom prst="rect">
            <a:avLst/>
          </a:prstGeom>
        </p:spPr>
      </p:pic>
      <p:sp>
        <p:nvSpPr>
          <p:cNvPr id="9" name="Rectangle 8">
            <a:extLst>
              <a:ext uri="{FF2B5EF4-FFF2-40B4-BE49-F238E27FC236}">
                <a16:creationId xmlns:a16="http://schemas.microsoft.com/office/drawing/2014/main" id="{449EE108-4F99-4251-9AAD-D8A1EA12C5AD}"/>
              </a:ext>
            </a:extLst>
          </p:cNvPr>
          <p:cNvSpPr/>
          <p:nvPr/>
        </p:nvSpPr>
        <p:spPr>
          <a:xfrm>
            <a:off x="260195" y="5874545"/>
            <a:ext cx="8761142" cy="369332"/>
          </a:xfrm>
          <a:prstGeom prst="rect">
            <a:avLst/>
          </a:prstGeom>
        </p:spPr>
        <p:txBody>
          <a:bodyPr wrap="square">
            <a:spAutoFit/>
          </a:bodyPr>
          <a:lstStyle/>
          <a:p>
            <a:r>
              <a:rPr lang="en-US" dirty="0"/>
              <a:t>NOTE :- 1 Gb- 16 Gb in size and for cached volume it is </a:t>
            </a:r>
            <a:r>
              <a:rPr lang="en-US" dirty="0" err="1"/>
              <a:t>upto</a:t>
            </a:r>
            <a:r>
              <a:rPr lang="en-US" dirty="0"/>
              <a:t> 32 TB</a:t>
            </a:r>
          </a:p>
        </p:txBody>
      </p:sp>
    </p:spTree>
    <p:extLst>
      <p:ext uri="{BB962C8B-B14F-4D97-AF65-F5344CB8AC3E}">
        <p14:creationId xmlns:p14="http://schemas.microsoft.com/office/powerpoint/2010/main" val="7477951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Virtual Tape Gateway</a:t>
            </a:r>
          </a:p>
        </p:txBody>
      </p:sp>
      <p:pic>
        <p:nvPicPr>
          <p:cNvPr id="5" name="Picture 4">
            <a:extLst>
              <a:ext uri="{FF2B5EF4-FFF2-40B4-BE49-F238E27FC236}">
                <a16:creationId xmlns:a16="http://schemas.microsoft.com/office/drawing/2014/main" id="{F03820E2-16A6-4599-AE84-D80509832690}"/>
              </a:ext>
            </a:extLst>
          </p:cNvPr>
          <p:cNvPicPr>
            <a:picLocks noChangeAspect="1"/>
          </p:cNvPicPr>
          <p:nvPr/>
        </p:nvPicPr>
        <p:blipFill>
          <a:blip r:embed="rId2"/>
          <a:stretch>
            <a:fillRect/>
          </a:stretch>
        </p:blipFill>
        <p:spPr>
          <a:xfrm>
            <a:off x="1308846" y="1929161"/>
            <a:ext cx="10239375" cy="4033664"/>
          </a:xfrm>
          <a:prstGeom prst="rect">
            <a:avLst/>
          </a:prstGeom>
        </p:spPr>
      </p:pic>
    </p:spTree>
    <p:extLst>
      <p:ext uri="{BB962C8B-B14F-4D97-AF65-F5344CB8AC3E}">
        <p14:creationId xmlns:p14="http://schemas.microsoft.com/office/powerpoint/2010/main" val="2919072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Virtual Tape Gateway</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812945"/>
            <a:ext cx="9240644" cy="646331"/>
          </a:xfrm>
          <a:prstGeom prst="rect">
            <a:avLst/>
          </a:prstGeom>
        </p:spPr>
        <p:txBody>
          <a:bodyPr wrap="square">
            <a:spAutoFit/>
          </a:bodyPr>
          <a:lstStyle/>
          <a:p>
            <a:r>
              <a:rPr lang="en-US" dirty="0"/>
              <a:t>It uses your existing tape based backup application infrastructure to store data on virtual tape that you create on tape gateway</a:t>
            </a:r>
          </a:p>
        </p:txBody>
      </p:sp>
      <p:sp>
        <p:nvSpPr>
          <p:cNvPr id="4" name="Rectangle 3">
            <a:extLst>
              <a:ext uri="{FF2B5EF4-FFF2-40B4-BE49-F238E27FC236}">
                <a16:creationId xmlns:a16="http://schemas.microsoft.com/office/drawing/2014/main" id="{880773A6-CDA8-425D-A5B2-FBCCD59AD806}"/>
              </a:ext>
            </a:extLst>
          </p:cNvPr>
          <p:cNvSpPr/>
          <p:nvPr/>
        </p:nvSpPr>
        <p:spPr>
          <a:xfrm>
            <a:off x="1776761" y="2459276"/>
            <a:ext cx="9240644" cy="646331"/>
          </a:xfrm>
          <a:prstGeom prst="rect">
            <a:avLst/>
          </a:prstGeom>
        </p:spPr>
        <p:txBody>
          <a:bodyPr wrap="square">
            <a:spAutoFit/>
          </a:bodyPr>
          <a:lstStyle/>
          <a:p>
            <a:r>
              <a:rPr lang="en-US" dirty="0"/>
              <a:t>tape gateway consist of media changer and tape drives which are </a:t>
            </a:r>
            <a:r>
              <a:rPr lang="en-US" dirty="0" err="1"/>
              <a:t>avaialable</a:t>
            </a:r>
            <a:r>
              <a:rPr lang="en-US" dirty="0"/>
              <a:t> to your application server as </a:t>
            </a:r>
            <a:r>
              <a:rPr lang="en-US" dirty="0" err="1"/>
              <a:t>iscsci</a:t>
            </a:r>
            <a:r>
              <a:rPr lang="en-US" dirty="0"/>
              <a:t> block devices</a:t>
            </a:r>
          </a:p>
        </p:txBody>
      </p:sp>
      <p:pic>
        <p:nvPicPr>
          <p:cNvPr id="7" name="Picture 6">
            <a:extLst>
              <a:ext uri="{FF2B5EF4-FFF2-40B4-BE49-F238E27FC236}">
                <a16:creationId xmlns:a16="http://schemas.microsoft.com/office/drawing/2014/main" id="{6B032C4C-DFDA-4AE5-A950-ECBFE820993F}"/>
              </a:ext>
            </a:extLst>
          </p:cNvPr>
          <p:cNvPicPr>
            <a:picLocks noChangeAspect="1"/>
          </p:cNvPicPr>
          <p:nvPr/>
        </p:nvPicPr>
        <p:blipFill>
          <a:blip r:embed="rId2"/>
          <a:stretch>
            <a:fillRect/>
          </a:stretch>
        </p:blipFill>
        <p:spPr>
          <a:xfrm>
            <a:off x="1616114" y="3105607"/>
            <a:ext cx="8982075" cy="3529369"/>
          </a:xfrm>
          <a:prstGeom prst="rect">
            <a:avLst/>
          </a:prstGeom>
        </p:spPr>
      </p:pic>
    </p:spTree>
    <p:extLst>
      <p:ext uri="{BB962C8B-B14F-4D97-AF65-F5344CB8AC3E}">
        <p14:creationId xmlns:p14="http://schemas.microsoft.com/office/powerpoint/2010/main" val="3335923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812945"/>
            <a:ext cx="9240644" cy="369332"/>
          </a:xfrm>
          <a:prstGeom prst="rect">
            <a:avLst/>
          </a:prstGeom>
        </p:spPr>
        <p:txBody>
          <a:bodyPr wrap="square">
            <a:spAutoFit/>
          </a:bodyPr>
          <a:lstStyle/>
          <a:p>
            <a:r>
              <a:rPr lang="en-US" dirty="0"/>
              <a:t>Before there was snowball there was import/export disk</a:t>
            </a:r>
          </a:p>
        </p:txBody>
      </p:sp>
      <p:sp>
        <p:nvSpPr>
          <p:cNvPr id="4" name="Rectangle 3">
            <a:extLst>
              <a:ext uri="{FF2B5EF4-FFF2-40B4-BE49-F238E27FC236}">
                <a16:creationId xmlns:a16="http://schemas.microsoft.com/office/drawing/2014/main" id="{880773A6-CDA8-425D-A5B2-FBCCD59AD806}"/>
              </a:ext>
            </a:extLst>
          </p:cNvPr>
          <p:cNvSpPr/>
          <p:nvPr/>
        </p:nvSpPr>
        <p:spPr>
          <a:xfrm>
            <a:off x="1776761" y="2182277"/>
            <a:ext cx="9240644" cy="369332"/>
          </a:xfrm>
          <a:prstGeom prst="rect">
            <a:avLst/>
          </a:prstGeom>
        </p:spPr>
        <p:txBody>
          <a:bodyPr wrap="square">
            <a:spAutoFit/>
          </a:bodyPr>
          <a:lstStyle/>
          <a:p>
            <a:r>
              <a:rPr lang="en-US" dirty="0"/>
              <a:t>This was used to transfer large amount of data into </a:t>
            </a:r>
            <a:r>
              <a:rPr lang="en-US" dirty="0" err="1"/>
              <a:t>aws</a:t>
            </a:r>
            <a:r>
              <a:rPr lang="en-US" dirty="0"/>
              <a:t> without using the internet</a:t>
            </a:r>
          </a:p>
        </p:txBody>
      </p:sp>
      <p:pic>
        <p:nvPicPr>
          <p:cNvPr id="6" name="Picture 5">
            <a:extLst>
              <a:ext uri="{FF2B5EF4-FFF2-40B4-BE49-F238E27FC236}">
                <a16:creationId xmlns:a16="http://schemas.microsoft.com/office/drawing/2014/main" id="{A06662F1-2AED-42C2-BBF4-A9688CC6F13C}"/>
              </a:ext>
            </a:extLst>
          </p:cNvPr>
          <p:cNvPicPr>
            <a:picLocks noChangeAspect="1"/>
          </p:cNvPicPr>
          <p:nvPr/>
        </p:nvPicPr>
        <p:blipFill>
          <a:blip r:embed="rId2"/>
          <a:stretch>
            <a:fillRect/>
          </a:stretch>
        </p:blipFill>
        <p:spPr>
          <a:xfrm>
            <a:off x="1005468" y="2720852"/>
            <a:ext cx="10783230" cy="3862828"/>
          </a:xfrm>
          <a:prstGeom prst="rect">
            <a:avLst/>
          </a:prstGeom>
        </p:spPr>
      </p:pic>
    </p:spTree>
    <p:extLst>
      <p:ext uri="{BB962C8B-B14F-4D97-AF65-F5344CB8AC3E}">
        <p14:creationId xmlns:p14="http://schemas.microsoft.com/office/powerpoint/2010/main" val="1946430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DCE9-9C8E-4430-9F4C-482BE751CFA6}"/>
              </a:ext>
            </a:extLst>
          </p:cNvPr>
          <p:cNvSpPr>
            <a:spLocks noGrp="1"/>
          </p:cNvSpPr>
          <p:nvPr>
            <p:ph type="title"/>
          </p:nvPr>
        </p:nvSpPr>
        <p:spPr>
          <a:xfrm>
            <a:off x="954234" y="412595"/>
            <a:ext cx="8825657" cy="907907"/>
          </a:xfrm>
        </p:spPr>
        <p:txBody>
          <a:bodyPr/>
          <a:lstStyle/>
          <a:p>
            <a:r>
              <a:rPr lang="en-US" dirty="0"/>
              <a:t>AWS Services– A Brief Overview</a:t>
            </a:r>
          </a:p>
        </p:txBody>
      </p:sp>
      <p:sp>
        <p:nvSpPr>
          <p:cNvPr id="12" name="Rectangle 11">
            <a:extLst>
              <a:ext uri="{FF2B5EF4-FFF2-40B4-BE49-F238E27FC236}">
                <a16:creationId xmlns:a16="http://schemas.microsoft.com/office/drawing/2014/main" id="{14B5D61C-85CC-4BC5-8AB4-C79DCA7FB0C3}"/>
              </a:ext>
            </a:extLst>
          </p:cNvPr>
          <p:cNvSpPr/>
          <p:nvPr/>
        </p:nvSpPr>
        <p:spPr>
          <a:xfrm>
            <a:off x="1308846" y="1320502"/>
            <a:ext cx="9090211" cy="492443"/>
          </a:xfrm>
          <a:prstGeom prst="rect">
            <a:avLst/>
          </a:prstGeom>
        </p:spPr>
        <p:txBody>
          <a:bodyPr wrap="square">
            <a:spAutoFit/>
          </a:bodyPr>
          <a:lstStyle/>
          <a:p>
            <a:r>
              <a:rPr lang="en-US" sz="2600" dirty="0"/>
              <a:t>Snowball</a:t>
            </a:r>
          </a:p>
        </p:txBody>
      </p:sp>
      <p:sp>
        <p:nvSpPr>
          <p:cNvPr id="3" name="Rectangle 2">
            <a:extLst>
              <a:ext uri="{FF2B5EF4-FFF2-40B4-BE49-F238E27FC236}">
                <a16:creationId xmlns:a16="http://schemas.microsoft.com/office/drawing/2014/main" id="{404ED236-600E-48CD-9F96-29D6A434646B}"/>
              </a:ext>
            </a:extLst>
          </p:cNvPr>
          <p:cNvSpPr/>
          <p:nvPr/>
        </p:nvSpPr>
        <p:spPr>
          <a:xfrm>
            <a:off x="1776761" y="1787019"/>
            <a:ext cx="9240644" cy="369332"/>
          </a:xfrm>
          <a:prstGeom prst="rect">
            <a:avLst/>
          </a:prstGeom>
        </p:spPr>
        <p:txBody>
          <a:bodyPr wrap="square">
            <a:spAutoFit/>
          </a:bodyPr>
          <a:lstStyle/>
          <a:p>
            <a:r>
              <a:rPr lang="en-US" dirty="0"/>
              <a:t>There is three different types of snowball</a:t>
            </a:r>
          </a:p>
        </p:txBody>
      </p:sp>
      <p:sp>
        <p:nvSpPr>
          <p:cNvPr id="4" name="Rectangle 3">
            <a:extLst>
              <a:ext uri="{FF2B5EF4-FFF2-40B4-BE49-F238E27FC236}">
                <a16:creationId xmlns:a16="http://schemas.microsoft.com/office/drawing/2014/main" id="{880773A6-CDA8-425D-A5B2-FBCCD59AD806}"/>
              </a:ext>
            </a:extLst>
          </p:cNvPr>
          <p:cNvSpPr/>
          <p:nvPr/>
        </p:nvSpPr>
        <p:spPr>
          <a:xfrm>
            <a:off x="1884555" y="2182277"/>
            <a:ext cx="9132849" cy="923330"/>
          </a:xfrm>
          <a:prstGeom prst="rect">
            <a:avLst/>
          </a:prstGeom>
        </p:spPr>
        <p:txBody>
          <a:bodyPr wrap="square">
            <a:spAutoFit/>
          </a:bodyPr>
          <a:lstStyle/>
          <a:p>
            <a:pPr marL="342900" indent="-342900">
              <a:buFont typeface="+mj-lt"/>
              <a:buAutoNum type="arabicPeriod"/>
            </a:pPr>
            <a:r>
              <a:rPr lang="en-US" dirty="0"/>
              <a:t>Snowball</a:t>
            </a:r>
          </a:p>
          <a:p>
            <a:pPr marL="342900" indent="-342900">
              <a:buFont typeface="+mj-lt"/>
              <a:buAutoNum type="arabicPeriod"/>
            </a:pPr>
            <a:r>
              <a:rPr lang="en-US" dirty="0"/>
              <a:t>Snowball edge</a:t>
            </a:r>
          </a:p>
          <a:p>
            <a:pPr marL="342900" indent="-342900">
              <a:buFont typeface="+mj-lt"/>
              <a:buAutoNum type="arabicPeriod"/>
            </a:pPr>
            <a:r>
              <a:rPr lang="en-US" dirty="0"/>
              <a:t>Snowmobile</a:t>
            </a:r>
          </a:p>
        </p:txBody>
      </p:sp>
      <p:pic>
        <p:nvPicPr>
          <p:cNvPr id="7" name="Picture 6">
            <a:extLst>
              <a:ext uri="{FF2B5EF4-FFF2-40B4-BE49-F238E27FC236}">
                <a16:creationId xmlns:a16="http://schemas.microsoft.com/office/drawing/2014/main" id="{AD4D04E2-D3F3-4CCD-B1E8-08320D8A338B}"/>
              </a:ext>
            </a:extLst>
          </p:cNvPr>
          <p:cNvPicPr>
            <a:picLocks noChangeAspect="1"/>
          </p:cNvPicPr>
          <p:nvPr/>
        </p:nvPicPr>
        <p:blipFill>
          <a:blip r:embed="rId2"/>
          <a:stretch>
            <a:fillRect/>
          </a:stretch>
        </p:blipFill>
        <p:spPr>
          <a:xfrm>
            <a:off x="1789074" y="3240524"/>
            <a:ext cx="9216018" cy="3059915"/>
          </a:xfrm>
          <a:prstGeom prst="rect">
            <a:avLst/>
          </a:prstGeom>
        </p:spPr>
      </p:pic>
    </p:spTree>
    <p:extLst>
      <p:ext uri="{BB962C8B-B14F-4D97-AF65-F5344CB8AC3E}">
        <p14:creationId xmlns:p14="http://schemas.microsoft.com/office/powerpoint/2010/main" val="2011787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5259</TotalTime>
  <Words>6857</Words>
  <Application>Microsoft Office PowerPoint</Application>
  <PresentationFormat>Widescreen</PresentationFormat>
  <Paragraphs>596</Paragraphs>
  <Slides>105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AmazonEmber</vt:lpstr>
      <vt:lpstr>Arial</vt:lpstr>
      <vt:lpstr>Calibri</vt:lpstr>
      <vt:lpstr>Century Gothic</vt:lpstr>
      <vt:lpstr>Wingdings</vt:lpstr>
      <vt:lpstr>Wingdings 3</vt:lpstr>
      <vt:lpstr>Ion</vt:lpstr>
      <vt:lpstr>AWS- Solutions Architect</vt:lpstr>
      <vt:lpstr>What is Cloud ?</vt:lpstr>
      <vt:lpstr>Cloud computing is the on-demand delivery of compute power, database storage, applications, and other IT resources through a cloud services platform via the internet with pay-as-you-go pricing.  Examples of cloud service providers- (Google,AWS,Azure)</vt:lpstr>
      <vt:lpstr>How Does Cloud Computing Work?</vt:lpstr>
      <vt:lpstr>Why should you learn AWS ?</vt:lpstr>
      <vt:lpstr>How the exams fit together ?</vt:lpstr>
      <vt:lpstr>Exam blueprint for AWS-SA</vt:lpstr>
      <vt:lpstr>History of AWS till 2018</vt:lpstr>
      <vt:lpstr>History of AWS till 2018</vt:lpstr>
      <vt:lpstr>Gartner’s Magic Quadrant for CC</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AWS Services– A Brief Overview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Solutions Architect</dc:title>
  <dc:creator>Amir Khan</dc:creator>
  <cp:lastModifiedBy>Amir Khan</cp:lastModifiedBy>
  <cp:revision>65</cp:revision>
  <dcterms:created xsi:type="dcterms:W3CDTF">2018-04-02T07:27:16Z</dcterms:created>
  <dcterms:modified xsi:type="dcterms:W3CDTF">2018-04-06T01:10:42Z</dcterms:modified>
</cp:coreProperties>
</file>